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78" r:id="rId10"/>
    <p:sldId id="264" r:id="rId11"/>
    <p:sldId id="279" r:id="rId12"/>
    <p:sldId id="270" r:id="rId13"/>
    <p:sldId id="280" r:id="rId14"/>
    <p:sldId id="269" r:id="rId15"/>
    <p:sldId id="281" r:id="rId16"/>
    <p:sldId id="289" r:id="rId17"/>
    <p:sldId id="268" r:id="rId18"/>
    <p:sldId id="271" r:id="rId19"/>
    <p:sldId id="272" r:id="rId20"/>
    <p:sldId id="282" r:id="rId21"/>
    <p:sldId id="267" r:id="rId22"/>
    <p:sldId id="283" r:id="rId23"/>
    <p:sldId id="266" r:id="rId24"/>
    <p:sldId id="284" r:id="rId25"/>
    <p:sldId id="265" r:id="rId26"/>
    <p:sldId id="273" r:id="rId27"/>
    <p:sldId id="276" r:id="rId28"/>
    <p:sldId id="286" r:id="rId29"/>
    <p:sldId id="290" r:id="rId30"/>
    <p:sldId id="288" r:id="rId31"/>
    <p:sldId id="291" r:id="rId32"/>
    <p:sldId id="277" r:id="rId33"/>
    <p:sldId id="287" r:id="rId34"/>
    <p:sldId id="275" r:id="rId35"/>
    <p:sldId id="285" r:id="rId36"/>
    <p:sldId id="292" r:id="rId37"/>
    <p:sldId id="274" r:id="rId3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2" autoAdjust="0"/>
    <p:restoredTop sz="94660"/>
  </p:normalViewPr>
  <p:slideViewPr>
    <p:cSldViewPr>
      <p:cViewPr varScale="1">
        <p:scale>
          <a:sx n="71" d="100"/>
          <a:sy n="71" d="100"/>
        </p:scale>
        <p:origin x="-16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97A0-3D2B-45A3-9721-55EB0DF9FC3B}" type="datetimeFigureOut">
              <a:rPr lang="pl-PL" smtClean="0"/>
              <a:pPr/>
              <a:t>03.12.2021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FE71-31B9-42BC-A003-5E44211D89D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97A0-3D2B-45A3-9721-55EB0DF9FC3B}" type="datetimeFigureOut">
              <a:rPr lang="pl-PL" smtClean="0"/>
              <a:pPr/>
              <a:t>03.12.2021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FE71-31B9-42BC-A003-5E44211D89D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97A0-3D2B-45A3-9721-55EB0DF9FC3B}" type="datetimeFigureOut">
              <a:rPr lang="pl-PL" smtClean="0"/>
              <a:pPr/>
              <a:t>03.12.2021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FE71-31B9-42BC-A003-5E44211D89DB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97A0-3D2B-45A3-9721-55EB0DF9FC3B}" type="datetimeFigureOut">
              <a:rPr lang="pl-PL" smtClean="0"/>
              <a:pPr/>
              <a:t>03.12.2021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FE71-31B9-42BC-A003-5E44211D89DB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97A0-3D2B-45A3-9721-55EB0DF9FC3B}" type="datetimeFigureOut">
              <a:rPr lang="pl-PL" smtClean="0"/>
              <a:pPr/>
              <a:t>03.12.2021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FE71-31B9-42BC-A003-5E44211D89D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97A0-3D2B-45A3-9721-55EB0DF9FC3B}" type="datetimeFigureOut">
              <a:rPr lang="pl-PL" smtClean="0"/>
              <a:pPr/>
              <a:t>03.12.2021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FE71-31B9-42BC-A003-5E44211D89DB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97A0-3D2B-45A3-9721-55EB0DF9FC3B}" type="datetimeFigureOut">
              <a:rPr lang="pl-PL" smtClean="0"/>
              <a:pPr/>
              <a:t>03.12.2021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FE71-31B9-42BC-A003-5E44211D89D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97A0-3D2B-45A3-9721-55EB0DF9FC3B}" type="datetimeFigureOut">
              <a:rPr lang="pl-PL" smtClean="0"/>
              <a:pPr/>
              <a:t>03.12.2021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FE71-31B9-42BC-A003-5E44211D89D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97A0-3D2B-45A3-9721-55EB0DF9FC3B}" type="datetimeFigureOut">
              <a:rPr lang="pl-PL" smtClean="0"/>
              <a:pPr/>
              <a:t>03.12.2021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FE71-31B9-42BC-A003-5E44211D89DB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97A0-3D2B-45A3-9721-55EB0DF9FC3B}" type="datetimeFigureOut">
              <a:rPr lang="pl-PL" smtClean="0"/>
              <a:pPr/>
              <a:t>03.12.2021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FE71-31B9-42BC-A003-5E44211D89DB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97A0-3D2B-45A3-9721-55EB0DF9FC3B}" type="datetimeFigureOut">
              <a:rPr lang="pl-PL" smtClean="0"/>
              <a:pPr/>
              <a:t>03.12.2021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FE71-31B9-42BC-A003-5E44211D89DB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C3B97A0-3D2B-45A3-9721-55EB0DF9FC3B}" type="datetimeFigureOut">
              <a:rPr lang="pl-PL" smtClean="0"/>
              <a:pPr/>
              <a:t>03.12.2021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E13FE71-31B9-42BC-A003-5E44211D89DB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448271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Garamond" panose="02020404030301010803" pitchFamily="18" charset="0"/>
              </a:rPr>
              <a:t>W </a:t>
            </a:r>
            <a:r>
              <a:rPr lang="pl-PL" b="1" dirty="0">
                <a:latin typeface="Garamond" panose="02020404030301010803" pitchFamily="18" charset="0"/>
              </a:rPr>
              <a:t>poszukiwaniu </a:t>
            </a:r>
            <a:r>
              <a:rPr lang="pl-PL" b="1" dirty="0" smtClean="0">
                <a:latin typeface="Garamond" panose="02020404030301010803" pitchFamily="18" charset="0"/>
              </a:rPr>
              <a:t>szczęścia </a:t>
            </a:r>
            <a:r>
              <a:rPr lang="pl-PL" b="1" dirty="0">
                <a:latin typeface="Garamond" panose="02020404030301010803" pitchFamily="18" charset="0"/>
              </a:rPr>
              <a:t>– </a:t>
            </a:r>
            <a:r>
              <a:rPr lang="pl-PL" b="1" dirty="0" smtClean="0">
                <a:latin typeface="Garamond" panose="02020404030301010803" pitchFamily="18" charset="0"/>
              </a:rPr>
              <a:t/>
            </a:r>
            <a:br>
              <a:rPr lang="pl-PL" b="1" dirty="0" smtClean="0">
                <a:latin typeface="Garamond" panose="02020404030301010803" pitchFamily="18" charset="0"/>
              </a:rPr>
            </a:br>
            <a:r>
              <a:rPr lang="pl-PL" b="1" dirty="0" smtClean="0">
                <a:latin typeface="Garamond" panose="02020404030301010803" pitchFamily="18" charset="0"/>
              </a:rPr>
              <a:t>co </a:t>
            </a:r>
            <a:r>
              <a:rPr lang="pl-PL" b="1" dirty="0">
                <a:latin typeface="Garamond" panose="02020404030301010803" pitchFamily="18" charset="0"/>
              </a:rPr>
              <a:t>może dać mi </a:t>
            </a:r>
            <a:r>
              <a:rPr lang="pl-PL" b="1" dirty="0" smtClean="0">
                <a:latin typeface="Garamond" panose="02020404030301010803" pitchFamily="18" charset="0"/>
              </a:rPr>
              <a:t>radość?</a:t>
            </a:r>
            <a:br>
              <a:rPr lang="pl-PL" b="1" dirty="0" smtClean="0">
                <a:latin typeface="Garamond" panose="02020404030301010803" pitchFamily="18" charset="0"/>
              </a:rPr>
            </a:br>
            <a:r>
              <a:rPr lang="pl-PL" b="1" dirty="0" smtClean="0">
                <a:latin typeface="Garamond" panose="02020404030301010803" pitchFamily="18" charset="0"/>
              </a:rPr>
              <a:t/>
            </a:r>
            <a:br>
              <a:rPr lang="pl-PL" b="1" dirty="0" smtClean="0">
                <a:latin typeface="Garamond" panose="02020404030301010803" pitchFamily="18" charset="0"/>
              </a:rPr>
            </a:br>
            <a:r>
              <a:rPr lang="pl-PL" sz="3100" b="1" dirty="0" smtClean="0">
                <a:latin typeface="Garamond" panose="02020404030301010803" pitchFamily="18" charset="0"/>
              </a:rPr>
              <a:t>PODSUMOWANIE DZIAŁAŃ</a:t>
            </a:r>
            <a:endParaRPr lang="pl-PL" sz="3100" b="1" dirty="0">
              <a:latin typeface="Garamond" panose="02020404030301010803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43608" y="4797152"/>
            <a:ext cx="6800800" cy="936104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Garamond" panose="02020404030301010803" pitchFamily="18" charset="0"/>
              </a:rPr>
              <a:t>SPECJALNY OŚRODEK SZKOLNO-WYCHOWAWCZY </a:t>
            </a:r>
          </a:p>
          <a:p>
            <a:r>
              <a:rPr lang="pl-PL" b="1" dirty="0" smtClean="0">
                <a:latin typeface="Garamond" panose="02020404030301010803" pitchFamily="18" charset="0"/>
              </a:rPr>
              <a:t>W ZAMOŚCIU</a:t>
            </a:r>
            <a:endParaRPr lang="pl-PL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43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„RADOSNY ŚWIAT KSIĄŻEK, FILMÓW I GIER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DLA DZIECI I MŁODZIEŻY”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- zajęcia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przeprowadzone przez przedstawicieli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Książnicy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Zamojskiej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.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Uczniowie uczestniczyli w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warsztatach na temat ulubionych bohaterów książek i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filmów oraz w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rozgrywkach z wykorzystaniem wielkoformatowych gier planszowych na boisku szkolnym. 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4098" name="Picture 2" descr="C:\Users\Zamość\Desktop\Kasia B\Kasia\profilaktyka\ZTU\2021\sprawozdanie i inne\zdjęcia\szkoły\„Radosny świat książek, filmów i gier dla dzieci i młodzieży”\258897930_271195321638214_289124276283821140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47483"/>
            <a:ext cx="3713791" cy="167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Zamość\Desktop\Kasia B\Kasia\profilaktyka\ZTU\2021\sprawozdanie i inne\zdjęcia\szkoły\„Radosny świat książek, filmów i gier dla dzieci i młodzieży”\260059753_614259983331133_905756298260789336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49611"/>
            <a:ext cx="3747317" cy="168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74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„RADOSNY ŚWIAT KSIĄŻEK, FILMÓW I GIER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DLA DZIECI I MŁODZIEŻY” 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1759"/>
            <a:ext cx="162049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Zamość\Desktop\Kasia B\Kasia\profilaktyka\ZTU\2021\sprawozdanie i inne\zdjęcia\szkoły\„Radosny świat książek, filmów i gier dla dzieci i młodzieży”\IMG_8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93096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Zamość\Desktop\Kasia B\Kasia\profilaktyka\ZTU\2021\sprawozdanie i inne\zdjęcia\szkoły\„Radosny świat książek, filmów i gier dla dzieci i młodzieży”\IMG_86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53136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Zamość\Desktop\Kasia B\Kasia\profilaktyka\ZTU\2021\sprawozdanie i inne\zdjęcia\szkoły\„Radosny świat książek, filmów i gier dla dzieci i młodzieży”\IMG_85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48880"/>
            <a:ext cx="2839864" cy="21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338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„TANIEC – MOJA PASJA”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- zajęcia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muzyczno-ruchowe przeprowadzone przez instruktorów Szkoły Tańca „</a:t>
            </a:r>
            <a:r>
              <a:rPr lang="pl-PL" b="1" dirty="0" err="1">
                <a:solidFill>
                  <a:schemeClr val="tx1"/>
                </a:solidFill>
                <a:latin typeface="Garamond" panose="02020404030301010803" pitchFamily="18" charset="0"/>
              </a:rPr>
              <a:t>Myka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”, którzy uczyli młodzież podstawowych kroków tanecznych z tańców klasycznych i nowoczesnych. 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5" name="Picture 2" descr="C:\Users\Zamość\Desktop\Kasia B\Kasia\profilaktyka\ZTU\2021\sprawozdanie i inne\zdjęcia\szkoły\„Taniec – moja pasja”\IMG_8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59341"/>
            <a:ext cx="3583947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Zamość\Desktop\Kasia B\Kasia\profilaktyka\ZTU\2021\sprawozdanie i inne\zdjęcia\szkoły\„Taniec – moja pasja”\IMG_84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39" y="3459341"/>
            <a:ext cx="3528391" cy="26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60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„TANIEC – MOJA PASJA”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30382"/>
            <a:ext cx="3024336" cy="40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Zamość\Desktop\Kasia B\Kasia\profilaktyka\ZTU\2021\sprawozdanie i inne\zdjęcia\szkoły\„Taniec – moja pasja”\IMG_8490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10015" y="2814483"/>
            <a:ext cx="4080453" cy="30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810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„SKRZYNIA SKARBÓW”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 - zajęcia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artystyczne z wykorzystaniem techniki </a:t>
            </a:r>
            <a:r>
              <a:rPr lang="pl-PL" b="1" dirty="0" err="1">
                <a:solidFill>
                  <a:schemeClr val="tx1"/>
                </a:solidFill>
                <a:latin typeface="Garamond" panose="02020404030301010803" pitchFamily="18" charset="0"/>
              </a:rPr>
              <a:t>decoupage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. Zadaniem uczniów było przygotowanie skrzynek na klasowe skarby.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8194" name="Picture 2" descr="C:\Users\Zamość\Desktop\Kasia B\Kasia\profilaktyka\ZTU\2021\sprawozdanie i inne\zdjęcia\szkoły\skrzynia skarbów\20211117_10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Zamość\Desktop\Kasia B\Kasia\profilaktyka\ZTU\2021\sprawozdanie i inne\zdjęcia\szkoły\skrzynia skarbów\20211117_101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99" y="3363960"/>
            <a:ext cx="3663117" cy="274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964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„SKRZYNIA SKARBÓW” 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9218" name="Picture 2" descr="C:\Users\Zamość\Desktop\Kasia B\Kasia\profilaktyka\ZTU\2021\sprawozdanie i inne\zdjęcia\szkoły\skrzynia skarbów\20211117_105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18910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Zamość\Desktop\Kasia B\Kasia\profilaktyka\ZTU\2021\sprawozdanie i inne\zdjęcia\szkoły\skrzynia skarbów\20211117_101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1891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72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„SKRZYNIA SKARBÓW” 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- prace w klasach</a:t>
            </a:r>
          </a:p>
          <a:p>
            <a:pPr marL="0" indent="0" algn="ctr">
              <a:buNone/>
            </a:pPr>
            <a:endParaRPr lang="pl-PL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5122" name="Picture 2" descr="C:\Users\Zamość\Desktop\Kasia B\Kasia\profilaktyka\ZTU\2021\sprawozdanie i inne\zdjęcia\szkoły\skrzynia skarbów\261881392_478439000252215_138996899319859845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1582943" cy="35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Zamość\Desktop\Kasia B\Kasia\profilaktyka\ZTU\2021\sprawozdanie i inne\zdjęcia\szkoły\skrzynia skarbów\261463907_592268962034582_2625625768595972968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8533"/>
          <a:stretch/>
        </p:blipFill>
        <p:spPr bwMode="auto">
          <a:xfrm>
            <a:off x="6588224" y="1412775"/>
            <a:ext cx="1904754" cy="355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Zamość\Desktop\Kasia B\Kasia\profilaktyka\ZTU\2021\sprawozdanie i inne\zdjęcia\szkoły\skrzynia skarbów\262265645_432630051728318_5570432542863718592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54424"/>
            <a:ext cx="2556030" cy="340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Zamość\Desktop\Kasia B\Kasia\profilaktyka\ZTU\2021\sprawozdanie i inne\zdjęcia\szkoły\skrzynia skarbów\261773009_726775561629889_7931930969960074595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3096344" cy="232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515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„KREATYWNI – AKTYWNI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  <a:sym typeface="Wingdings"/>
              </a:rPr>
              <a:t>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” </a:t>
            </a:r>
            <a:endParaRPr lang="pl-PL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- cykl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zajęć z wychowankami świetlicy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SOSW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zajęcia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plastyczne</a:t>
            </a:r>
            <a:endParaRPr lang="pl-PL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2050" name="Picture 2" descr="C:\Users\Zamość\Desktop\Kasia B\Kasia\profilaktyka\ZTU\2021\sprawozdanie i inne\zdjęcia\świetlica\zajęcia plastyczne\261523147_888835035331242_4865591354446751912_n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80928"/>
            <a:ext cx="2556030" cy="340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Zamość\Desktop\Kasia B\Kasia\profilaktyka\ZTU\2021\sprawozdanie i inne\zdjęcia\świetlica\zajęcia plastyczne\261689996_1586387718375955_726765640437883801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80928"/>
            <a:ext cx="2556029" cy="340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521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„KREATYWNI – AKTYWNI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  <a:sym typeface="Wingdings"/>
              </a:rPr>
              <a:t>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” </a:t>
            </a:r>
            <a:endParaRPr lang="pl-PL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b="1" smtClean="0">
                <a:solidFill>
                  <a:schemeClr val="tx1"/>
                </a:solidFill>
                <a:latin typeface="Garamond" panose="02020404030301010803" pitchFamily="18" charset="0"/>
              </a:rPr>
              <a:t>- cykl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zajęć z wychowankami świetlicy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SOSW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zajęcia muzyczno-ruchowe</a:t>
            </a:r>
            <a:endParaRPr lang="pl-PL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1026" name="Picture 2" descr="C:\Users\Zamość\Desktop\Kasia B\Kasia\profilaktyka\ZTU\2021\sprawozdanie i inne\zdjęcia\świetlica\zajęcia muzyczno - ruchowe\262049597_1120156362090725_799647460036663635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80928"/>
            <a:ext cx="2556030" cy="340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amość\Desktop\Kasia B\Kasia\profilaktyka\ZTU\2021\sprawozdanie i inne\zdjęcia\świetlica\zajęcia muzyczno - ruchowe\262299829_325538015738941_770949994086122378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80928"/>
            <a:ext cx="2592288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199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„KREATYWNI – AKTYWNI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  <a:sym typeface="Wingdings"/>
              </a:rPr>
              <a:t>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” </a:t>
            </a:r>
            <a:endParaRPr lang="pl-PL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- cykl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zajęć z wychowankami świetlicy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SOSW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zajęcia kulinarne</a:t>
            </a:r>
            <a:endParaRPr lang="pl-PL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10243" name="Picture 3" descr="C:\Users\Zamość\Desktop\Kasia B\Kasia\profilaktyka\ZTU\2021\sprawozdanie i inne\zdjęcia\świetlica\zajęcia kulinarne\szaszłyki owocowe sałatka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04323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Zamość\Desktop\Kasia B\Kasia\profilaktyka\ZTU\2021\sprawozdanie i inne\zdjęcia\świetlica\zajęcia kulinarne\tosty\20211006_120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6992"/>
            <a:ext cx="4119797" cy="30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74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b="1" dirty="0" smtClean="0">
              <a:latin typeface="Garamond" panose="02020404030301010803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l-PL" b="1" dirty="0" smtClean="0">
                <a:latin typeface="Garamond" panose="02020404030301010803" pitchFamily="18" charset="0"/>
              </a:rPr>
              <a:t>Projekt realizowany ze środków Miejskiego Programu Profilaktyki i Rozwiązywania Problemów Alkoholowych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b="1" dirty="0" smtClean="0">
                <a:latin typeface="Garamond" panose="02020404030301010803" pitchFamily="18" charset="0"/>
              </a:rPr>
              <a:t>i Miejskiego Programu Przeciwdziałania Narkomanii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b="1" dirty="0" smtClean="0">
                <a:latin typeface="Garamond" panose="02020404030301010803" pitchFamily="18" charset="0"/>
              </a:rPr>
              <a:t>oraz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b="1" dirty="0" smtClean="0">
                <a:latin typeface="Garamond" panose="02020404030301010803" pitchFamily="18" charset="0"/>
              </a:rPr>
              <a:t>Stowarzyszenia na Rzecz Integracji z Dziećmi i Młodzieżą Niepełnosprawną „Wszyscy Razem”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b="1" dirty="0">
                <a:latin typeface="Garamond" panose="02020404030301010803" pitchFamily="18" charset="0"/>
              </a:rPr>
              <a:t>w</a:t>
            </a:r>
            <a:r>
              <a:rPr lang="pl-PL" b="1" dirty="0" smtClean="0">
                <a:latin typeface="Garamond" panose="02020404030301010803" pitchFamily="18" charset="0"/>
              </a:rPr>
              <a:t> ramach kampanii społecznościowej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b="1" u="sng" dirty="0" smtClean="0">
                <a:latin typeface="Garamond" panose="02020404030301010803" pitchFamily="18" charset="0"/>
              </a:rPr>
              <a:t>Zachowaj Trzeźwy Umysł</a:t>
            </a:r>
            <a:endParaRPr lang="pl-PL" dirty="0" smtClean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b="1" dirty="0" smtClean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dirty="0" smtClean="0">
              <a:latin typeface="Garamond" panose="02020404030301010803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1426"/>
            <a:ext cx="2213025" cy="174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6374"/>
            <a:ext cx="1798865" cy="175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Zamość\Desktop\Logo_ZT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2" y="336374"/>
            <a:ext cx="2541004" cy="162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502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„KREATYWNI – AKTYWNI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  <a:sym typeface="Wingdings"/>
              </a:rPr>
              <a:t>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” </a:t>
            </a:r>
            <a:endParaRPr lang="pl-PL" b="1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11266" name="Picture 2" descr="C:\Users\Zamość\Desktop\Kasia B\Kasia\profilaktyka\ZTU\2021\sprawozdanie i inne\zdjęcia\świetlica\zajęcia kulinarne\szaszłyki owocowe sałatka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93366"/>
            <a:ext cx="1966338" cy="262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Zamość\Desktop\Kasia B\Kasia\profilaktyka\ZTU\2021\sprawozdanie i inne\zdjęcia\świetlica\zajęcia kulinarne\tosty\20211006_121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93366"/>
            <a:ext cx="3505057" cy="26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Zamość\Desktop\Kasia B\Kasia\profilaktyka\ZTU\2021\sprawozdanie i inne\zdjęcia\świetlica\zajęcia kulinarne\1637505237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1407" y="1677637"/>
            <a:ext cx="2033448" cy="15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Zamość\Desktop\Kasia B\Kasia\profilaktyka\ZTU\2021\sprawozdanie i inne\zdjęcia\świetlica\zajęcia kulinarne\szaszłyki owocowe sałatka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98412"/>
            <a:ext cx="2016224" cy="26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Zamość\Desktop\Kasia B\Kasia\profilaktyka\ZTU\2021\sprawozdanie i inne\zdjęcia\świetlica\zajęcia kulinarne\tosty\20211006_1236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054" y="4807141"/>
            <a:ext cx="2204004" cy="165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Zamość\Desktop\Kasia B\Kasia\profilaktyka\ZTU\2021\sprawozdanie i inne\zdjęcia\świetlica\zajęcia kulinarne\szaszłyki owocowe sałatka\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32" y="4510032"/>
            <a:ext cx="1440160" cy="192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435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„PRZYJEMNE SMAKI”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tx1"/>
                </a:solidFill>
                <a:latin typeface="Garamond" panose="02020404030301010803" pitchFamily="18" charset="0"/>
              </a:rPr>
              <a:t>- zajęcia 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>kulinarne na podstawie filmów z YouTube. Uczniowie przygotowali kolorowe kanapki oraz </a:t>
            </a:r>
            <a:r>
              <a:rPr lang="pl-PL" dirty="0" err="1">
                <a:solidFill>
                  <a:schemeClr val="tx1"/>
                </a:solidFill>
                <a:latin typeface="Garamond" panose="02020404030301010803" pitchFamily="18" charset="0"/>
              </a:rPr>
              <a:t>mufinki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> jako poczęstunek na uroczystość andrzejek klasowych. Uczyli się także estetycznie podawać i spożywać przygotowane posiłki. Podczas pracy doskonalili umiejętność współdziałania w grupie, stosowania zasad kultury osobistej, </a:t>
            </a:r>
            <a:r>
              <a:rPr lang="pl-PL" dirty="0" smtClean="0">
                <a:solidFill>
                  <a:schemeClr val="tx1"/>
                </a:solidFill>
                <a:latin typeface="Garamond" panose="02020404030301010803" pitchFamily="18" charset="0"/>
              </a:rPr>
              <a:t>itp.</a:t>
            </a:r>
            <a:endParaRPr lang="pl-PL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12290" name="Picture 2" descr="C:\Users\Zamość\Desktop\Kasia B\Kasia\profilaktyka\ZTU\2021\sprawozdanie i inne\zdjęcia\szkoły\„Przyjemne smaki”\259255740_923433914975618_92360081795519354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81047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Zamość\Desktop\Kasia B\Kasia\profilaktyka\ZTU\2021\sprawozdanie i inne\zdjęcia\szkoły\„Przyjemne smaki”\259471379_276482867617490_105140173213306880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r="-1060"/>
          <a:stretch/>
        </p:blipFill>
        <p:spPr bwMode="auto">
          <a:xfrm>
            <a:off x="4165558" y="4005064"/>
            <a:ext cx="2494674" cy="134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Zamość\Desktop\Kasia B\Kasia\profilaktyka\ZTU\2021\sprawozdanie i inne\zdjęcia\szkoły\„Przyjemne smaki”\258595180_609341970306638_910722831497743774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92294"/>
            <a:ext cx="1872208" cy="249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Zamość\Desktop\Kasia B\Kasia\profilaktyka\ZTU\2021\sprawozdanie i inne\zdjęcia\szkoły\„Przyjemne smaki”\259450749_375067874374458_1901296920738508843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" t="23584" r="-2282" b="-7105"/>
          <a:stretch/>
        </p:blipFill>
        <p:spPr bwMode="auto">
          <a:xfrm>
            <a:off x="2611868" y="4005064"/>
            <a:ext cx="1193650" cy="22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Zamość\Desktop\Kasia B\Kasia\profilaktyka\ZTU\2021\sprawozdanie i inne\zdjęcia\szkoły\„Przyjemne smaki”\259761937_586825805942584_7581365048482946970_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2" b="9687"/>
          <a:stretch/>
        </p:blipFill>
        <p:spPr bwMode="auto">
          <a:xfrm>
            <a:off x="3839172" y="5053285"/>
            <a:ext cx="2328660" cy="149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053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„PRZYJEMNE SMAKI”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13314" name="Picture 2" descr="C:\Users\Zamość\Desktop\Kasia B\Kasia\profilaktyka\ZTU\2021\sprawozdanie i inne\zdjęcia\szkoły\„Przyjemne smaki”\259632538_317512600114709_724827958402593064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06748"/>
            <a:ext cx="2340069" cy="312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Zamość\Desktop\Kasia B\Kasia\profilaktyka\ZTU\2021\sprawozdanie i inne\zdjęcia\szkoły\„Przyjemne smaki”\260107251_221449676771037_362328455532631422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06748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Zamość\Desktop\Kasia B\Kasia\profilaktyka\ZTU\2021\sprawozdanie i inne\zdjęcia\szkoły\„Przyjemne smaki”\259815612_578559586544694_339171224641943713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06748"/>
            <a:ext cx="1764419" cy="391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Zamość\Desktop\Kasia B\Kasia\profilaktyka\ZTU\2021\sprawozdanie i inne\zdjęcia\szkoły\„Przyjemne smaki”\259920249_277876094352921_3966917145354755969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16832"/>
            <a:ext cx="1757928" cy="390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Zamość\Desktop\Kasia B\Kasia\profilaktyka\ZTU\2021\sprawozdanie i inne\zdjęcia\szkoły\„Przyjemne smaki”\259706458_200645802251216_6683360923728406371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241882"/>
            <a:ext cx="3024336" cy="13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462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„JA TEŻ JESTEM ARTYSTĄ”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tx1"/>
                </a:solidFill>
                <a:latin typeface="Garamond" panose="02020404030301010803" pitchFamily="18" charset="0"/>
              </a:rPr>
              <a:t>- zajęcia 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>plastyczno-techniczne na podstawie filmów z YouTube. Młodzież wykonała pracę „Las w słoiku” oraz proste ozdoby gliniane, które stały się elementem ozdobnym </a:t>
            </a:r>
            <a:r>
              <a:rPr lang="pl-PL" dirty="0" err="1">
                <a:solidFill>
                  <a:schemeClr val="tx1"/>
                </a:solidFill>
                <a:latin typeface="Garamond" panose="02020404030301010803" pitchFamily="18" charset="0"/>
              </a:rPr>
              <a:t>sal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> lekcyjnych, nadając im niepowtarzalny klimat. 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14338" name="Picture 2" descr="C:\Users\Zamość\Desktop\Kasia B\Kasia\profilaktyka\ZTU\2021\sprawozdanie i inne\zdjęcia\szkoły\las w słoiku\258515906_1455329621528863_199019773287195753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35098"/>
            <a:ext cx="2321496" cy="309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Zamość\Desktop\Kasia B\Kasia\profilaktyka\ZTU\2021\sprawozdanie i inne\zdjęcia\szkoły\las w słoiku\258584694_320369933251157_452167075184779902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74061"/>
            <a:ext cx="3419855" cy="256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Zamość\Desktop\Kasia B\Kasia\profilaktyka\ZTU\2021\sprawozdanie i inne\zdjęcia\szkoły\las w słoiku\258762608_573055917128708_310147600985853204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35098"/>
            <a:ext cx="2236872" cy="299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75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„JA TEŻ JESTEM ARTYSTĄ”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15362" name="Picture 2" descr="C:\Users\Zamość\Desktop\Kasia B\Kasia\profilaktyka\ZTU\2021\sprawozdanie i inne\zdjęcia\szkoły\las w słoiku\259071446_655060232571093_449116832630578676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43" y="2187944"/>
            <a:ext cx="3873624" cy="174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Zamość\Desktop\Kasia B\Kasia\profilaktyka\ZTU\2021\sprawozdanie i inne\zdjęcia\szkoły\las w słoiku\259161064_427349118841255_148912449173471977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91453"/>
            <a:ext cx="1996700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Zamość\Desktop\Kasia B\Kasia\profilaktyka\ZTU\2021\sprawozdanie i inne\zdjęcia\szkoły\las w słoiku\259768200_1315971512198969_476943253565744525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7" y="4586904"/>
            <a:ext cx="3789040" cy="170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Zamość\Desktop\Kasia B\Kasia\profilaktyka\ZTU\2021\sprawozdanie i inne\zdjęcia\szkoły\las w słoiku\received_59874528132624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88840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Zamość\Desktop\Kasia B\Kasia\profilaktyka\ZTU\2021\sprawozdanie i inne\zdjęcia\szkoły\las w słoiku\listopad 2021 4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t="18354" b="13471"/>
          <a:stretch/>
        </p:blipFill>
        <p:spPr bwMode="auto">
          <a:xfrm>
            <a:off x="4427984" y="3925289"/>
            <a:ext cx="2263965" cy="236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181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„WYZWANIA WSPÓŁCZESNYCH RODZICÓW – JAK SKUTECZNIE WSPIERAĆ DZIECKO”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- szkolenie dla rodziców</a:t>
            </a:r>
          </a:p>
          <a:p>
            <a:pPr marL="0" indent="0" algn="ctr">
              <a:buNone/>
            </a:pP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>M</a:t>
            </a:r>
            <a:r>
              <a:rPr lang="pl-PL" dirty="0" smtClean="0">
                <a:solidFill>
                  <a:schemeClr val="tx1"/>
                </a:solidFill>
                <a:latin typeface="Garamond" panose="02020404030301010803" pitchFamily="18" charset="0"/>
              </a:rPr>
              <a:t>ateriał 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>dla rodziców w postaci ulotki „Pandemia. Jak rozmawiać? Jak pomagać? Strategie radzenia sobie z sytuacjami trudnymi wychowawczo” (na podstawie ulotek pozyskanych w ramach kampanii ZTU</a:t>
            </a:r>
            <a:r>
              <a:rPr lang="pl-PL" dirty="0" smtClean="0">
                <a:solidFill>
                  <a:schemeClr val="tx1"/>
                </a:solidFill>
                <a:latin typeface="Garamond" panose="02020404030301010803" pitchFamily="18" charset="0"/>
              </a:rPr>
              <a:t>) 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>został przekazany im podczas spotkania stacjonarnego z dyrektorem Ośrodka. Wtedy także przeprowadzono szkolenie rodziców w oparciu o animację edukacyjną „Wielka Moc”, wyposażając rodziców w wiedzę na temat istoty budowania bezpiecznej więzi rodzic-dziecko, która jest relacją dwustronną i ma ogromny wpływ na zachowanie dziecka w ciągu całego życia.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019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5112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„DZIENNICZEK PRAKTYK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UPRZYJEMNIAJĄCYCH KAŻDĄ CHWILĘ”</a:t>
            </a:r>
            <a:r>
              <a:rPr lang="pl-PL" dirty="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tx1"/>
                </a:solidFill>
                <a:latin typeface="Garamond" panose="02020404030301010803" pitchFamily="18" charset="0"/>
              </a:rPr>
              <a:t>- kreatywny 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>konkurs plastyczny dla uczniów klas oraz wychowanków świetlicy SOSW biorących udział w realizacji działania. Zadaniem młodzieży było stworzenie </a:t>
            </a:r>
            <a:r>
              <a:rPr lang="pl-PL" dirty="0" err="1">
                <a:solidFill>
                  <a:schemeClr val="tx1"/>
                </a:solidFill>
                <a:latin typeface="Garamond" panose="02020404030301010803" pitchFamily="18" charset="0"/>
              </a:rPr>
              <a:t>lapbooka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> prezentującego zadania zaplanowane w projekcie zgodnie z opracowanym regulaminem konkursu. </a:t>
            </a:r>
            <a:endParaRPr lang="pl-PL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PONIŻEJ GALERIA PRAC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22531" name="Picture 3" descr="C:\Users\Zamość\Desktop\Kasia B\Kasia\profilaktyka\ZTU\2021\sprawozdanie i inne\zdjęcia\szkoły\„Dzienniczek praktyk uprzyjemniających każdą chwilę”\260854561_506165173727238_608233134455631196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89049"/>
            <a:ext cx="2183904" cy="163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Zamość\Desktop\Kasia B\Kasia\profilaktyka\ZTU\2021\sprawozdanie i inne\zdjęcia\szkoły\„Dzienniczek praktyk uprzyjemniających każdą chwilę”\259824014_269572218466919_7754901238455359225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09736"/>
            <a:ext cx="3099864" cy="139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Zamość\Desktop\Kasia B\Kasia\profilaktyka\ZTU\2021\sprawozdanie i inne\zdjęcia\szkoły\„Dzienniczek praktyk uprzyjemniających każdą chwilę”\260559459_1516243512080396_8551286839277158960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7"/>
          <a:stretch/>
        </p:blipFill>
        <p:spPr bwMode="auto">
          <a:xfrm>
            <a:off x="467926" y="4115108"/>
            <a:ext cx="2402970" cy="168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09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14384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solidFill>
                  <a:schemeClr val="bg1"/>
                </a:solidFill>
                <a:latin typeface="Garamond" panose="02020404030301010803" pitchFamily="18" charset="0"/>
              </a:rPr>
              <a:t>GALERIA PRAC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/>
            </a:r>
            <a:b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20483" name="Picture 3" descr="C:\Users\Zamość\Desktop\Kasia B\Kasia\profilaktyka\ZTU\2021\sprawozdanie i inne\zdjęcia\szkoły\„Dzienniczek praktyk uprzyjemniających każdą chwilę”\261432386_412400167026451_8132758807433178237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6286" r="2648" b="7828"/>
          <a:stretch/>
        </p:blipFill>
        <p:spPr bwMode="auto">
          <a:xfrm rot="16200000">
            <a:off x="997261" y="2168860"/>
            <a:ext cx="3312369" cy="439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Users\Zamość\Desktop\Kasia B\Kasia\profilaktyka\ZTU\2021\sprawozdanie i inne\zdjęcia\szkoły\„Dzienniczek praktyk uprzyjemniających każdą chwilę”\260805072_195730276080143_8916448332752823352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b="13113"/>
          <a:stretch/>
        </p:blipFill>
        <p:spPr bwMode="auto">
          <a:xfrm rot="10800000">
            <a:off x="5381360" y="1419255"/>
            <a:ext cx="3384377" cy="434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pole tekstowe 4"/>
          <p:cNvSpPr txBox="1"/>
          <p:nvPr/>
        </p:nvSpPr>
        <p:spPr>
          <a:xfrm>
            <a:off x="1187624" y="1419255"/>
            <a:ext cx="282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latin typeface="Garamond" panose="02020404030301010803" pitchFamily="18" charset="0"/>
              </a:rPr>
              <a:t>UCZNIOWIE KLASY 2CS</a:t>
            </a:r>
          </a:p>
          <a:p>
            <a:pPr algn="ctr"/>
            <a:r>
              <a:rPr lang="pl-PL" b="1" dirty="0" smtClean="0">
                <a:latin typeface="Garamond" panose="02020404030301010803" pitchFamily="18" charset="0"/>
              </a:rPr>
              <a:t>I miejsce</a:t>
            </a:r>
            <a:endParaRPr lang="pl-PL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52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14384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solidFill>
                  <a:schemeClr val="bg1"/>
                </a:solidFill>
                <a:latin typeface="Garamond" panose="02020404030301010803" pitchFamily="18" charset="0"/>
              </a:rPr>
              <a:t>GALERIA PRAC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/>
            </a:r>
            <a:b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18435" name="Picture 3" descr="C:\Users\Zamość\Desktop\Kasia B\Kasia\profilaktyka\ZTU\2021\sprawozdanie i inne\zdjęcia\szkoły\„Dzienniczek praktyk uprzyjemniających każdą chwilę”\260829726_437047107792801_1604716888788871371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12729" r="-6670" b="4379"/>
          <a:stretch/>
        </p:blipFill>
        <p:spPr bwMode="auto">
          <a:xfrm rot="16200000">
            <a:off x="4670647" y="2886639"/>
            <a:ext cx="3427432" cy="3792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pole tekstowe 2"/>
          <p:cNvSpPr txBox="1"/>
          <p:nvPr/>
        </p:nvSpPr>
        <p:spPr>
          <a:xfrm>
            <a:off x="4427984" y="220486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aramond" panose="02020404030301010803" pitchFamily="18" charset="0"/>
              </a:rPr>
              <a:t>UCZNIOWIE KLASY 5D-6Ap</a:t>
            </a:r>
          </a:p>
          <a:p>
            <a:pPr algn="ctr"/>
            <a:r>
              <a:rPr lang="pl-PL" b="1" dirty="0" smtClean="0">
                <a:latin typeface="Garamond" panose="02020404030301010803" pitchFamily="18" charset="0"/>
              </a:rPr>
              <a:t>II miejsce 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6" name="Picture 3" descr="C:\Users\Zamość\Desktop\Kasia B\Kasia\profilaktyka\ZTU\2021\sprawozdanie i inne\zdjęcia\szkoły\„Dzienniczek praktyk uprzyjemniających każdą chwilę”\262202027_505143694163417_615490983192237636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r="7524" b="5598"/>
          <a:stretch/>
        </p:blipFill>
        <p:spPr bwMode="auto">
          <a:xfrm>
            <a:off x="611560" y="1880948"/>
            <a:ext cx="3482790" cy="4308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8196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  <a:latin typeface="Garamond" panose="02020404030301010803" pitchFamily="18" charset="0"/>
              </a:rPr>
              <a:t>GALERIA PRAC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427984" y="2276872"/>
            <a:ext cx="364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aramond" panose="02020404030301010803" pitchFamily="18" charset="0"/>
              </a:rPr>
              <a:t>UCZNIOWIE KLASY 3Bs</a:t>
            </a:r>
          </a:p>
          <a:p>
            <a:pPr algn="ctr"/>
            <a:r>
              <a:rPr lang="pl-PL" b="1" dirty="0" smtClean="0">
                <a:latin typeface="Garamond" panose="02020404030301010803" pitchFamily="18" charset="0"/>
              </a:rPr>
              <a:t>III miejsce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6872"/>
            <a:ext cx="3215557" cy="4179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337" y="3140968"/>
            <a:ext cx="4527463" cy="3099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7128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pl-PL" b="1" dirty="0">
                <a:latin typeface="Garamond" panose="02020404030301010803" pitchFamily="18" charset="0"/>
              </a:rPr>
              <a:t>Termin realizacji zadania:</a:t>
            </a:r>
            <a:endParaRPr lang="pl-PL" dirty="0">
              <a:latin typeface="Garamond" panose="02020404030301010803" pitchFamily="18" charset="0"/>
            </a:endParaRPr>
          </a:p>
          <a:p>
            <a:r>
              <a:rPr lang="pl-PL" dirty="0">
                <a:latin typeface="Garamond" panose="02020404030301010803" pitchFamily="18" charset="0"/>
              </a:rPr>
              <a:t>Data rozpoczęcia: 06.09.2021 r.</a:t>
            </a:r>
          </a:p>
          <a:p>
            <a:r>
              <a:rPr lang="pl-PL" dirty="0">
                <a:latin typeface="Garamond" panose="02020404030301010803" pitchFamily="18" charset="0"/>
              </a:rPr>
              <a:t>Data zakończenia: 30.11.2021 r</a:t>
            </a:r>
            <a:r>
              <a:rPr lang="pl-PL" dirty="0" smtClean="0">
                <a:latin typeface="Garamond" panose="02020404030301010803" pitchFamily="18" charset="0"/>
              </a:rPr>
              <a:t>.</a:t>
            </a:r>
          </a:p>
          <a:p>
            <a:pPr marL="0" indent="0">
              <a:buNone/>
            </a:pPr>
            <a:r>
              <a:rPr lang="pl-PL" b="1" dirty="0">
                <a:latin typeface="Garamond" panose="02020404030301010803" pitchFamily="18" charset="0"/>
              </a:rPr>
              <a:t>Adresatami zadania byli uczniowie:</a:t>
            </a:r>
          </a:p>
          <a:p>
            <a:r>
              <a:rPr lang="pl-PL" dirty="0" smtClean="0">
                <a:latin typeface="Garamond" panose="02020404030301010803" pitchFamily="18" charset="0"/>
              </a:rPr>
              <a:t>Szkoły </a:t>
            </a:r>
            <a:r>
              <a:rPr lang="pl-PL" dirty="0">
                <a:latin typeface="Garamond" panose="02020404030301010803" pitchFamily="18" charset="0"/>
              </a:rPr>
              <a:t>Podstawowej Nr 11 Specjalnej w </a:t>
            </a:r>
            <a:r>
              <a:rPr lang="pl-PL" dirty="0" smtClean="0">
                <a:latin typeface="Garamond" panose="02020404030301010803" pitchFamily="18" charset="0"/>
              </a:rPr>
              <a:t>Zamościu </a:t>
            </a:r>
            <a:r>
              <a:rPr lang="pl-PL" dirty="0">
                <a:latin typeface="Garamond" panose="02020404030301010803" pitchFamily="18" charset="0"/>
              </a:rPr>
              <a:t>klasy: 5Dp-6Ap, 6BAp i </a:t>
            </a:r>
            <a:r>
              <a:rPr lang="pl-PL" dirty="0" smtClean="0">
                <a:latin typeface="Garamond" panose="02020404030301010803" pitchFamily="18" charset="0"/>
              </a:rPr>
              <a:t>7Ap-8Cp,</a:t>
            </a:r>
            <a:endParaRPr lang="pl-PL" dirty="0">
              <a:latin typeface="Garamond" panose="02020404030301010803" pitchFamily="18" charset="0"/>
            </a:endParaRPr>
          </a:p>
          <a:p>
            <a:r>
              <a:rPr lang="pl-PL" dirty="0" smtClean="0">
                <a:latin typeface="Garamond" panose="02020404030301010803" pitchFamily="18" charset="0"/>
              </a:rPr>
              <a:t>Szkoły </a:t>
            </a:r>
            <a:r>
              <a:rPr lang="pl-PL" dirty="0">
                <a:latin typeface="Garamond" panose="02020404030301010803" pitchFamily="18" charset="0"/>
              </a:rPr>
              <a:t>Specjalnej Przysposabiającej do Pracy w Zamościu </a:t>
            </a:r>
            <a:r>
              <a:rPr lang="pl-PL" dirty="0" smtClean="0">
                <a:latin typeface="Garamond" panose="02020404030301010803" pitchFamily="18" charset="0"/>
              </a:rPr>
              <a:t>klasy: </a:t>
            </a:r>
            <a:r>
              <a:rPr lang="pl-PL" dirty="0">
                <a:latin typeface="Garamond" panose="02020404030301010803" pitchFamily="18" charset="0"/>
              </a:rPr>
              <a:t>1As, 1Cs-2As, 2Cs, 3Bs, </a:t>
            </a:r>
            <a:r>
              <a:rPr lang="pl-PL" dirty="0" smtClean="0">
                <a:latin typeface="Garamond" panose="02020404030301010803" pitchFamily="18" charset="0"/>
              </a:rPr>
              <a:t>3Cs, </a:t>
            </a:r>
          </a:p>
          <a:p>
            <a:r>
              <a:rPr lang="pl-PL" dirty="0">
                <a:latin typeface="Garamond" panose="02020404030301010803" pitchFamily="18" charset="0"/>
              </a:rPr>
              <a:t>w</a:t>
            </a:r>
            <a:r>
              <a:rPr lang="pl-PL" dirty="0" smtClean="0">
                <a:latin typeface="Garamond" panose="02020404030301010803" pitchFamily="18" charset="0"/>
              </a:rPr>
              <a:t>ychowankowie świetlicy </a:t>
            </a:r>
            <a:r>
              <a:rPr lang="pl-PL" dirty="0">
                <a:latin typeface="Garamond" panose="02020404030301010803" pitchFamily="18" charset="0"/>
              </a:rPr>
              <a:t>Specjalnego Ośrodka Szkolno-Wychowawczego w Zamościu </a:t>
            </a:r>
            <a:endParaRPr lang="pl-PL" dirty="0" smtClean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latin typeface="Garamond" panose="02020404030301010803" pitchFamily="18" charset="0"/>
              </a:rPr>
              <a:t>ORAZ</a:t>
            </a:r>
            <a:endParaRPr lang="pl-PL" dirty="0">
              <a:latin typeface="Garamond" panose="02020404030301010803" pitchFamily="18" charset="0"/>
            </a:endParaRPr>
          </a:p>
          <a:p>
            <a:r>
              <a:rPr lang="pl-PL" dirty="0" smtClean="0">
                <a:latin typeface="Garamond" panose="02020404030301010803" pitchFamily="18" charset="0"/>
              </a:rPr>
              <a:t>chętni rodzice. </a:t>
            </a:r>
            <a:endParaRPr lang="pl-PL" dirty="0">
              <a:latin typeface="Garamond" panose="02020404030301010803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atin typeface="Garamond" panose="02020404030301010803" pitchFamily="18" charset="0"/>
              </a:rPr>
              <a:t>KIEDY I KTO?</a:t>
            </a:r>
            <a:br>
              <a:rPr lang="pl-PL" b="1" dirty="0" smtClean="0">
                <a:latin typeface="Garamond" panose="02020404030301010803" pitchFamily="18" charset="0"/>
              </a:rPr>
            </a:br>
            <a:r>
              <a:rPr lang="pl-PL" b="1" dirty="0" smtClean="0">
                <a:latin typeface="Garamond" panose="02020404030301010803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35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  <a:latin typeface="Garamond" panose="02020404030301010803" pitchFamily="18" charset="0"/>
              </a:rPr>
              <a:t>GALERIA PRAC</a:t>
            </a:r>
            <a:endParaRPr lang="pl-PL" dirty="0"/>
          </a:p>
        </p:txBody>
      </p:sp>
      <p:pic>
        <p:nvPicPr>
          <p:cNvPr id="4" name="Picture 2" descr="C:\Users\Zamość\Desktop\Kasia B\Kasia\profilaktyka\ZTU\2021\sprawozdanie i inne\zdjęcia\szkoły\„Dzienniczek praktyk uprzyjemniających każdą chwilę”\261990037_4940599742625204_6499884307801122225_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402" r="15324" b="-402"/>
          <a:stretch/>
        </p:blipFill>
        <p:spPr bwMode="auto">
          <a:xfrm>
            <a:off x="457200" y="2646204"/>
            <a:ext cx="3291669" cy="345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Zamość\Desktop\Kasia B\Kasia\profilaktyka\ZTU\2021\sprawozdanie i inne\zdjęcia\szkoły\„Dzienniczek praktyk uprzyjemniających każdą chwilę”\261734302_429316522018300_9167938187283966179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r="8995" b="7053"/>
          <a:stretch/>
        </p:blipFill>
        <p:spPr bwMode="auto">
          <a:xfrm rot="16200000">
            <a:off x="5135689" y="2259757"/>
            <a:ext cx="2770097" cy="4224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pole tekstowe 4"/>
          <p:cNvSpPr txBox="1"/>
          <p:nvPr/>
        </p:nvSpPr>
        <p:spPr>
          <a:xfrm>
            <a:off x="4427984" y="2276872"/>
            <a:ext cx="364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aramond" panose="02020404030301010803" pitchFamily="18" charset="0"/>
              </a:rPr>
              <a:t>UCZNIOWIE KLASY 6BAP</a:t>
            </a:r>
            <a:endParaRPr lang="pl-PL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51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  <a:latin typeface="Garamond" panose="02020404030301010803" pitchFamily="18" charset="0"/>
              </a:rPr>
              <a:t>GALERIA PRAC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427984" y="2276872"/>
            <a:ext cx="364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aramond" panose="02020404030301010803" pitchFamily="18" charset="0"/>
              </a:rPr>
              <a:t>UCZNIOWIE KLASY 7Ap-8Cp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76872"/>
            <a:ext cx="3102819" cy="4211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96952"/>
            <a:ext cx="4346919" cy="3168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4543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14384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solidFill>
                  <a:schemeClr val="bg1"/>
                </a:solidFill>
                <a:latin typeface="Garamond" panose="02020404030301010803" pitchFamily="18" charset="0"/>
              </a:rPr>
              <a:t>GALERIA PRAC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/>
            </a:r>
            <a:b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pl-PL" b="1" dirty="0">
              <a:latin typeface="Garamond" panose="02020404030301010803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860032" y="170080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aramond" panose="02020404030301010803" pitchFamily="18" charset="0"/>
              </a:rPr>
              <a:t>UCZNIOWIE KLASY 1As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1" y="2070140"/>
            <a:ext cx="3042312" cy="4457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19" y="2512744"/>
            <a:ext cx="4972945" cy="3572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8381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  <a:latin typeface="Garamond" panose="02020404030301010803" pitchFamily="18" charset="0"/>
              </a:rPr>
              <a:t>GALERIA PRAC</a:t>
            </a:r>
            <a:endParaRPr lang="pl-PL" dirty="0"/>
          </a:p>
        </p:txBody>
      </p:sp>
      <p:pic>
        <p:nvPicPr>
          <p:cNvPr id="21506" name="Picture 2" descr="C:\Users\Zamość\Desktop\Kasia B\Kasia\profilaktyka\ZTU\2021\sprawozdanie i inne\zdjęcia\szkoły\„Dzienniczek praktyk uprzyjemniających każdą chwilę”\261581565_445257120449619_2662638201460605284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95936" y="2630330"/>
            <a:ext cx="4860003" cy="345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Zamość\Desktop\Kasia B\Kasia\profilaktyka\ZTU\2021\sprawozdanie i inne\zdjęcia\szkoły\„Dzienniczek praktyk uprzyjemniających każdą chwilę”\261152346_206136055016565_393792008203765086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927" y="2463961"/>
            <a:ext cx="4381638" cy="3287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4211960" y="206084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aramond" panose="02020404030301010803" pitchFamily="18" charset="0"/>
              </a:rPr>
              <a:t>UCZNIOWIE KLASY 1Cs-2As</a:t>
            </a:r>
            <a:endParaRPr lang="pl-PL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69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14384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solidFill>
                  <a:schemeClr val="bg1"/>
                </a:solidFill>
                <a:latin typeface="Garamond" panose="02020404030301010803" pitchFamily="18" charset="0"/>
              </a:rPr>
              <a:t>GALERIA PRAC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/>
            </a:r>
            <a:b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16386" name="Picture 2" descr="C:\Users\Zamość\Desktop\Kasia B\Kasia\profilaktyka\ZTU\2021\sprawozdanie i inne\zdjęcia\szkoły\„Dzienniczek praktyk uprzyjemniających każdą chwilę”\260816185_423520875968202_2298956891735944419_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036"/>
          <a:stretch/>
        </p:blipFill>
        <p:spPr bwMode="auto">
          <a:xfrm>
            <a:off x="1043608" y="1484784"/>
            <a:ext cx="3373021" cy="35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 descr="C:\Users\Zamość\Desktop\Kasia B\Kasia\profilaktyka\ZTU\2021\sprawozdanie i inne\zdjęcia\szkoły\„Dzienniczek praktyk uprzyjemniających każdą chwilę”\260843650_3111600129114640_8698656115807370083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1" b="6432"/>
          <a:stretch/>
        </p:blipFill>
        <p:spPr bwMode="auto">
          <a:xfrm rot="16200000">
            <a:off x="4556531" y="2507356"/>
            <a:ext cx="427739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pole tekstowe 2"/>
          <p:cNvSpPr txBox="1"/>
          <p:nvPr/>
        </p:nvSpPr>
        <p:spPr>
          <a:xfrm>
            <a:off x="1331640" y="5671138"/>
            <a:ext cx="329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aramond" panose="02020404030301010803" pitchFamily="18" charset="0"/>
              </a:rPr>
              <a:t>UCZNIOWIE KLASY 3Cs</a:t>
            </a:r>
            <a:endParaRPr lang="pl-PL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41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14384"/>
          </a:xfrm>
        </p:spPr>
        <p:txBody>
          <a:bodyPr>
            <a:normAutofit fontScale="90000"/>
          </a:bodyPr>
          <a:lstStyle/>
          <a:p>
            <a:r>
              <a:rPr lang="pl-PL" sz="4900" b="1" dirty="0">
                <a:solidFill>
                  <a:schemeClr val="bg1"/>
                </a:solidFill>
                <a:latin typeface="Garamond" panose="02020404030301010803" pitchFamily="18" charset="0"/>
              </a:rPr>
              <a:t>GALERIA PRAC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/>
            </a:r>
            <a:b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19458" name="Picture 2" descr="C:\Users\Zamość\Desktop\Kasia B\Kasia\profilaktyka\ZTU\2021\sprawozdanie i inne\zdjęcia\szkoły\„Dzienniczek praktyk uprzyjemniających każdą chwilę”\260853820_202422835399604_364440953392928285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44809" y="2680127"/>
            <a:ext cx="3191103" cy="4256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59" name="Picture 3" descr="C:\Users\Zamość\Desktop\Kasia B\Kasia\profilaktyka\ZTU\2021\sprawozdanie i inne\zdjęcia\szkoły\„Dzienniczek praktyk uprzyjemniających każdą chwilę”\261521167_282838063630353_415331037995821737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312368" cy="4421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pole tekstowe 2"/>
          <p:cNvSpPr txBox="1"/>
          <p:nvPr/>
        </p:nvSpPr>
        <p:spPr>
          <a:xfrm>
            <a:off x="3995936" y="2010817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Garamond" panose="02020404030301010803" pitchFamily="18" charset="0"/>
              </a:rPr>
              <a:t>WYCHOWANKOWIE ŚWIETLICY SZKOLNEJ</a:t>
            </a:r>
            <a:endParaRPr lang="pl-PL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68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728192"/>
          </a:xfrm>
        </p:spPr>
        <p:txBody>
          <a:bodyPr>
            <a:normAutofit fontScale="90000"/>
          </a:bodyPr>
          <a:lstStyle/>
          <a:p>
            <a:pPr marL="0" indent="0"/>
            <a:r>
              <a:rPr lang="pl-PL" sz="31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PRACA KOMISJI KONKURSU KREATYWNEGO</a:t>
            </a:r>
            <a:r>
              <a:rPr lang="pl-PL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/>
            </a:r>
            <a:br>
              <a:rPr lang="pl-PL" b="1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pl-PL" sz="16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„DZIENNICZEK </a:t>
            </a:r>
            <a:r>
              <a:rPr lang="pl-PL" sz="1600" b="1" dirty="0">
                <a:solidFill>
                  <a:schemeClr val="tx1"/>
                </a:solidFill>
                <a:latin typeface="Garamond" panose="02020404030301010803" pitchFamily="18" charset="0"/>
              </a:rPr>
              <a:t>PRAKTYK </a:t>
            </a:r>
            <a:br>
              <a:rPr lang="pl-PL" sz="1600" b="1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pl-PL" sz="1600" b="1" dirty="0">
                <a:solidFill>
                  <a:schemeClr val="tx1"/>
                </a:solidFill>
                <a:latin typeface="Garamond" panose="02020404030301010803" pitchFamily="18" charset="0"/>
              </a:rPr>
              <a:t>UPRZYJEMNIAJĄCYCH KAŻDĄ CHWILĘ”</a:t>
            </a:r>
            <a:r>
              <a:rPr lang="pl-PL" sz="16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  <a:t/>
            </a:r>
            <a:br>
              <a:rPr lang="pl-PL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196850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1944687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16832"/>
            <a:ext cx="1986834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009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772816"/>
            <a:ext cx="8208912" cy="460851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Podczas wszystkich zadań dzieci i młodzież nabywali kluczowe kompetencje miękkie, między innymi: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b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udowanie relacji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w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spółpraca w zespole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a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sertywność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a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ktywne słuchanie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p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ewność siebie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k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ultura osobista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opanowanie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k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ontrola emocji</a:t>
            </a:r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s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amodzielność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kreatywność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Przy tym wszystkim świetnie bawili się, co przyczyniało się do odczuwania przez nich SZCZĘŚCIA!!!</a:t>
            </a:r>
          </a:p>
          <a:p>
            <a:pPr marL="0" indent="0" algn="ctr">
              <a:buNone/>
            </a:pPr>
            <a:r>
              <a:rPr lang="pl-PL" b="1" u="sng" dirty="0" smtClean="0">
                <a:solidFill>
                  <a:schemeClr val="tx1"/>
                </a:solidFill>
                <a:latin typeface="Garamond" panose="02020404030301010803" pitchFamily="18" charset="0"/>
              </a:rPr>
              <a:t>ODKRYLIŚMY, ŻE NAJWIĘKSZE SZCZĘŚCIE DAJE NAM OBECNOŚĆ INNYCH PRZY NAS!!!!</a:t>
            </a:r>
          </a:p>
          <a:p>
            <a:pPr marL="0" indent="0" algn="ctr">
              <a:buNone/>
            </a:pPr>
            <a:endParaRPr lang="pl-PL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endParaRPr lang="pl-PL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PODSUMOWANIE</a:t>
            </a:r>
            <a:endParaRPr lang="pl-PL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44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b="1" dirty="0">
                <a:latin typeface="Garamond" panose="02020404030301010803" pitchFamily="18" charset="0"/>
              </a:rPr>
              <a:t>Realizatorzy zadań programowych </a:t>
            </a:r>
            <a:endParaRPr lang="pl-PL" dirty="0"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pl-PL" dirty="0" smtClean="0">
                <a:latin typeface="Garamond" panose="02020404030301010803" pitchFamily="18" charset="0"/>
              </a:rPr>
              <a:t>Bartosiewicz Katarzyna, </a:t>
            </a:r>
            <a:r>
              <a:rPr lang="pl-PL" dirty="0" err="1" smtClean="0">
                <a:latin typeface="Garamond" panose="02020404030301010803" pitchFamily="18" charset="0"/>
              </a:rPr>
              <a:t>Berdak</a:t>
            </a:r>
            <a:r>
              <a:rPr lang="pl-PL" dirty="0" smtClean="0">
                <a:latin typeface="Garamond" panose="02020404030301010803" pitchFamily="18" charset="0"/>
              </a:rPr>
              <a:t> Katarzyna, Czechońska Iga, </a:t>
            </a:r>
            <a:r>
              <a:rPr lang="pl-PL" dirty="0" err="1" smtClean="0">
                <a:latin typeface="Garamond" panose="02020404030301010803" pitchFamily="18" charset="0"/>
              </a:rPr>
              <a:t>Droździel</a:t>
            </a:r>
            <a:r>
              <a:rPr lang="pl-PL" dirty="0" smtClean="0">
                <a:latin typeface="Garamond" panose="02020404030301010803" pitchFamily="18" charset="0"/>
              </a:rPr>
              <a:t> Martyna, Grechuta Edyta, </a:t>
            </a:r>
            <a:r>
              <a:rPr lang="pl-PL" dirty="0" err="1" smtClean="0">
                <a:latin typeface="Garamond" panose="02020404030301010803" pitchFamily="18" charset="0"/>
              </a:rPr>
              <a:t>Greluk</a:t>
            </a:r>
            <a:r>
              <a:rPr lang="pl-PL" dirty="0" smtClean="0">
                <a:latin typeface="Garamond" panose="02020404030301010803" pitchFamily="18" charset="0"/>
              </a:rPr>
              <a:t> Monika, Ferenc Jolanta, Margol Elżbieta, Mazur Agnieszka, Moryń Maciej, Pitak Katarzyna, Sagan Anna, Świst Maria, </a:t>
            </a:r>
            <a:r>
              <a:rPr lang="pl-PL" dirty="0" err="1" smtClean="0">
                <a:latin typeface="Garamond" panose="02020404030301010803" pitchFamily="18" charset="0"/>
              </a:rPr>
              <a:t>Wawryszczuk</a:t>
            </a:r>
            <a:r>
              <a:rPr lang="pl-PL" dirty="0" smtClean="0">
                <a:latin typeface="Garamond" panose="02020404030301010803" pitchFamily="18" charset="0"/>
              </a:rPr>
              <a:t> Marzena, </a:t>
            </a:r>
            <a:r>
              <a:rPr lang="pl-PL" dirty="0" err="1" smtClean="0">
                <a:latin typeface="Garamond" panose="02020404030301010803" pitchFamily="18" charset="0"/>
              </a:rPr>
              <a:t>Welcz</a:t>
            </a:r>
            <a:r>
              <a:rPr lang="pl-PL" dirty="0" smtClean="0">
                <a:latin typeface="Garamond" panose="02020404030301010803" pitchFamily="18" charset="0"/>
              </a:rPr>
              <a:t> Elżbieta, Witkowska Wioletta </a:t>
            </a:r>
          </a:p>
          <a:p>
            <a:pPr marL="0" indent="0">
              <a:buNone/>
            </a:pPr>
            <a:endParaRPr lang="pl-PL" dirty="0" smtClean="0">
              <a:latin typeface="Garamond" panose="02020404030301010803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atin typeface="Garamond" panose="02020404030301010803" pitchFamily="18" charset="0"/>
              </a:rPr>
              <a:t>KIEDY I KTO?</a:t>
            </a:r>
            <a:br>
              <a:rPr lang="pl-PL" b="1" dirty="0" smtClean="0">
                <a:latin typeface="Garamond" panose="02020404030301010803" pitchFamily="18" charset="0"/>
              </a:rPr>
            </a:br>
            <a:r>
              <a:rPr lang="pl-PL" b="1" dirty="0" smtClean="0">
                <a:latin typeface="Garamond" panose="02020404030301010803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63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b="1" dirty="0">
                <a:latin typeface="Garamond" panose="02020404030301010803" pitchFamily="18" charset="0"/>
              </a:rPr>
              <a:t>Cele ogólne:</a:t>
            </a:r>
            <a:endParaRPr lang="pl-PL" dirty="0">
              <a:latin typeface="Garamond" panose="02020404030301010803" pitchFamily="18" charset="0"/>
            </a:endParaRPr>
          </a:p>
          <a:p>
            <a:pPr lvl="0"/>
            <a:r>
              <a:rPr lang="pl-PL" dirty="0">
                <a:latin typeface="Garamond" panose="02020404030301010803" pitchFamily="18" charset="0"/>
              </a:rPr>
              <a:t>pomoc młodzieży w poznaniu swoich uzdolnień, rozwoju </a:t>
            </a:r>
            <a:r>
              <a:rPr lang="pl-PL" dirty="0" smtClean="0">
                <a:latin typeface="Garamond" panose="02020404030301010803" pitchFamily="18" charset="0"/>
              </a:rPr>
              <a:t>zainteresowań i kształtowaniu </a:t>
            </a:r>
            <a:r>
              <a:rPr lang="pl-PL" dirty="0">
                <a:latin typeface="Garamond" panose="02020404030301010803" pitchFamily="18" charset="0"/>
              </a:rPr>
              <a:t>motywacji do podejmowania działań w obszarze samorozwoju i samorealizacji </a:t>
            </a:r>
          </a:p>
          <a:p>
            <a:pPr lvl="0"/>
            <a:r>
              <a:rPr lang="pl-PL" dirty="0" smtClean="0">
                <a:latin typeface="Garamond" panose="02020404030301010803" pitchFamily="18" charset="0"/>
              </a:rPr>
              <a:t>zwiększenie </a:t>
            </a:r>
            <a:r>
              <a:rPr lang="pl-PL" dirty="0">
                <a:latin typeface="Garamond" panose="02020404030301010803" pitchFamily="18" charset="0"/>
              </a:rPr>
              <a:t>poczucia własnej wartości w oparciu o zapewnienie potrzeby bezpieczeństwa, akceptacji, zrozumienia</a:t>
            </a:r>
          </a:p>
          <a:p>
            <a:pPr marL="0" indent="0">
              <a:buNone/>
            </a:pPr>
            <a:r>
              <a:rPr lang="pl-PL" b="1" dirty="0">
                <a:latin typeface="Garamond" panose="02020404030301010803" pitchFamily="18" charset="0"/>
              </a:rPr>
              <a:t>Cele szczegółowe:</a:t>
            </a:r>
            <a:endParaRPr lang="pl-PL" dirty="0">
              <a:latin typeface="Garamond" panose="02020404030301010803" pitchFamily="18" charset="0"/>
            </a:endParaRPr>
          </a:p>
          <a:p>
            <a:pPr lvl="0"/>
            <a:r>
              <a:rPr lang="pl-PL" dirty="0">
                <a:latin typeface="Garamond" panose="02020404030301010803" pitchFamily="18" charset="0"/>
              </a:rPr>
              <a:t>kształtowanie u młodzieży umiejętności pozytywnej autoanalizy i odnajdywania w sobie mocnych stron</a:t>
            </a:r>
          </a:p>
          <a:p>
            <a:pPr lvl="0"/>
            <a:r>
              <a:rPr lang="pl-PL" dirty="0">
                <a:latin typeface="Garamond" panose="02020404030301010803" pitchFamily="18" charset="0"/>
              </a:rPr>
              <a:t>kształtowanie umiejętności rozpoznawania i akceptowania emocji innych ludzi</a:t>
            </a:r>
          </a:p>
          <a:p>
            <a:pPr lvl="0"/>
            <a:r>
              <a:rPr lang="pl-PL" dirty="0">
                <a:latin typeface="Garamond" panose="02020404030301010803" pitchFamily="18" charset="0"/>
              </a:rPr>
              <a:t>nauka budowania prawidłowych relacji z innymi</a:t>
            </a:r>
          </a:p>
          <a:p>
            <a:pPr lvl="0"/>
            <a:r>
              <a:rPr lang="pl-PL" dirty="0">
                <a:latin typeface="Garamond" panose="02020404030301010803" pitchFamily="18" charset="0"/>
              </a:rPr>
              <a:t>rozwijanie umiejętności pozytywnego myślenia i pokonywania przeszkód</a:t>
            </a:r>
          </a:p>
          <a:p>
            <a:pPr lvl="0"/>
            <a:r>
              <a:rPr lang="pl-PL" dirty="0">
                <a:latin typeface="Garamond" panose="02020404030301010803" pitchFamily="18" charset="0"/>
              </a:rPr>
              <a:t>aktywne i kreatywne włączanie się adresatów w podejmowane działania, co zapewni im poczucie dobrze i owocnie spędzonego czasu</a:t>
            </a:r>
          </a:p>
          <a:p>
            <a:pPr lvl="0"/>
            <a:r>
              <a:rPr lang="pl-PL" dirty="0">
                <a:latin typeface="Garamond" panose="02020404030301010803" pitchFamily="18" charset="0"/>
              </a:rPr>
              <a:t>wyposażenie rodziców w wiedzę dotyczącą tego, jak mogą wspierać swoje dziecko w sytuacjach trudnych</a:t>
            </a: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PO CO?</a:t>
            </a:r>
            <a:endParaRPr lang="pl-PL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0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„KOLORY SZCZĘŚCIA”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- zajęcia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prowadzone przez pedagoga szkolnego, podczas których uczniowie nabywali wiedzę na temat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wyrażania i kontrolowania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emocji, budowania prawidłowych relacji z innymi. 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2050" name="Picture 2" descr="C:\Users\Zamość\Desktop\Kasia B\Kasia\profilaktyka\ZTU\2021\sprawozdanie i inne\zdjęcia\szkoły\„Kolory szczęścia”\kolory szczęści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Zamość\Desktop\Kasia B\Kasia\profilaktyka\ZTU\2021\sprawozdanie i inne\zdjęcia\szkoły\„Kolory szczęścia”\kolory szczęścia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81993"/>
            <a:ext cx="2303385" cy="30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Zamość\Desktop\Kasia B\Kasia\profilaktyka\ZTU\2021\sprawozdanie i inne\zdjęcia\szkoły\„Kolory szczęścia”\kolory szczęścia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05820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05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412776"/>
            <a:ext cx="8208912" cy="4713387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„TAJEMNICZY ŚWIAT BAŚNI – SPOTKANIE 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W TEATRZE”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- udział w dwóch spektaklach on-line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Teatru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Piasku pod tytułem „</a:t>
            </a:r>
            <a:r>
              <a:rPr lang="pl-PL" b="1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Alladyn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” oraz „Dziadek do orzechów”. 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1026" name="Picture 2" descr="C:\Users\Zamość\Desktop\Kasia B\Kasia\profilaktyka\ZTU\2021\sprawozdanie i inne\zdjęcia\szkoły\„Tajemniczy świat baśni – spotkanie w teatrze”\20211109_102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64" y="3483868"/>
            <a:ext cx="2885024" cy="216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23846"/>
            <a:ext cx="2183325" cy="290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Zamość\Desktop\Kasia B\Kasia\profilaktyka\ZTU\2021\sprawozdanie i inne\zdjęcia\szkoły\„Tajemniczy świat baśni – spotkanie w teatrze”\20211109_102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19516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36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„TAJEMNICZE POSZUKIWANIA”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 - zabawa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geocaching, podczas której uczniowie mieli za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zadanie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dotarcie do wyznaczonego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punktu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z pomocą tajemniczego urządzenia </a:t>
            </a:r>
            <a:r>
              <a:rPr lang="pl-PL" b="1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Garmin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GPS.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Uczestnicy uczyli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się pracy w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terenie, </a:t>
            </a:r>
            <a:r>
              <a:rPr lang="pl-PL" b="1" dirty="0">
                <a:solidFill>
                  <a:schemeClr val="tx1"/>
                </a:solidFill>
                <a:latin typeface="Garamond" panose="02020404030301010803" pitchFamily="18" charset="0"/>
              </a:rPr>
              <a:t>polegającej na wyszukiwaniu i odczytywaniu zaszyfrowanych informacji, poruszaniu się w przestrzeni, </a:t>
            </a: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współpracy. </a:t>
            </a:r>
            <a:endParaRPr lang="pl-PL"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2050" name="Picture 2" descr="C:\Users\Zamość\Desktop\Kasia B\Kasia\profilaktyka\ZTU\2021\sprawozdanie i inne\zdjęcia\szkoły\„Tajemnicze poszukiwania”\259292330_423787312617398_61495750521521603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3055091" cy="229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Zamość\Desktop\Kasia B\Kasia\profilaktyka\ZTU\2021\sprawozdanie i inne\zdjęcia\szkoły\„Tajemnicze poszukiwania”\258891656_390380746165061_276792683864003299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56034"/>
            <a:ext cx="2088232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478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7" y="1340768"/>
            <a:ext cx="8208912" cy="478539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„TAJEMNICZE POSZUKIWANIA”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Garamond" panose="02020404030301010803" pitchFamily="18" charset="0"/>
              </a:rPr>
              <a:t>ZREALIZOWANE ZADANIA</a:t>
            </a:r>
            <a:endParaRPr lang="pl-PL" b="1" dirty="0">
              <a:latin typeface="Garamond" panose="02020404030301010803" pitchFamily="18" charset="0"/>
            </a:endParaRPr>
          </a:p>
        </p:txBody>
      </p:sp>
      <p:pic>
        <p:nvPicPr>
          <p:cNvPr id="3074" name="Picture 2" descr="C:\Users\Zamość\Desktop\Kasia B\Kasia\profilaktyka\ZTU\2021\sprawozdanie i inne\zdjęcia\szkoły\„Tajemnicze poszukiwania”\258881698_627174328465139_812523227406639640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2283768" cy="30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Zamość\Desktop\Kasia B\Kasia\profilaktyka\ZTU\2021\sprawozdanie i inne\zdjęcia\szkoły\„Tajemnicze poszukiwania”\247323402_1559881371016278_633734015026715230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16832"/>
            <a:ext cx="2282396" cy="30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Zamość\Desktop\Kasia B\Kasia\profilaktyka\ZTU\2021\sprawozdanie i inne\zdjęcia\szkoły\„Tajemnicze poszukiwania”\259878964_887994878520341_422289497411174615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4"/>
            <a:ext cx="2535176" cy="33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Zamość\Desktop\Kasia B\Kasia\profilaktyka\ZTU\2021\sprawozdanie i inne\zdjęcia\szkoły\„Tajemnicze poszukiwania”\259161066_1169864133821991_250375902830980383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77072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9626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265</TotalTime>
  <Words>876</Words>
  <Application>Microsoft Office PowerPoint</Application>
  <PresentationFormat>Pokaz na ekranie (4:3)</PresentationFormat>
  <Paragraphs>141</Paragraphs>
  <Slides>37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Kształt fali</vt:lpstr>
      <vt:lpstr>W poszukiwaniu szczęścia –  co może dać mi radość?  PODSUMOWANIE DZIAŁAŃ</vt:lpstr>
      <vt:lpstr>Prezentacja programu PowerPoint</vt:lpstr>
      <vt:lpstr>KIEDY I KTO? </vt:lpstr>
      <vt:lpstr>KIEDY I KTO? </vt:lpstr>
      <vt:lpstr>PO CO?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ZREALIZOWANE ZADANIA</vt:lpstr>
      <vt:lpstr>GALERIA PRAC </vt:lpstr>
      <vt:lpstr>GALERIA PRAC </vt:lpstr>
      <vt:lpstr>GALERIA PRAC</vt:lpstr>
      <vt:lpstr>GALERIA PRAC</vt:lpstr>
      <vt:lpstr>GALERIA PRAC</vt:lpstr>
      <vt:lpstr>GALERIA PRAC </vt:lpstr>
      <vt:lpstr>GALERIA PRAC</vt:lpstr>
      <vt:lpstr>GALERIA PRAC </vt:lpstr>
      <vt:lpstr>GALERIA PRAC </vt:lpstr>
      <vt:lpstr>PRACA KOMISJI KONKURSU KREATYWNEGO „DZIENNICZEK PRAKTYK  UPRZYJEMNIAJĄCYCH KAŻDĄ CHWILĘ”  </vt:lpstr>
      <vt:lpstr>PODSUMOWANIE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poszukiwaniu szczęścia –  co może dać mi radość?</dc:title>
  <dc:creator>Zamość</dc:creator>
  <cp:lastModifiedBy>Zamość</cp:lastModifiedBy>
  <cp:revision>31</cp:revision>
  <dcterms:created xsi:type="dcterms:W3CDTF">2021-11-23T15:32:25Z</dcterms:created>
  <dcterms:modified xsi:type="dcterms:W3CDTF">2021-12-03T11:59:29Z</dcterms:modified>
</cp:coreProperties>
</file>