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6" r:id="rId6"/>
    <p:sldId id="260" r:id="rId7"/>
    <p:sldId id="281" r:id="rId8"/>
    <p:sldId id="267" r:id="rId9"/>
    <p:sldId id="268" r:id="rId10"/>
    <p:sldId id="264" r:id="rId11"/>
    <p:sldId id="269" r:id="rId12"/>
    <p:sldId id="282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61" r:id="rId21"/>
    <p:sldId id="278" r:id="rId22"/>
    <p:sldId id="279" r:id="rId23"/>
    <p:sldId id="262" r:id="rId24"/>
    <p:sldId id="263" r:id="rId25"/>
    <p:sldId id="280" r:id="rId2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53" autoAdjust="0"/>
    <p:restoredTop sz="94660"/>
  </p:normalViewPr>
  <p:slideViewPr>
    <p:cSldViewPr>
      <p:cViewPr varScale="1">
        <p:scale>
          <a:sx n="68" d="100"/>
          <a:sy n="68" d="100"/>
        </p:scale>
        <p:origin x="-14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Prostokąt zaokrąglony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2021-11-04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2021-11-04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2021-11-04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2021-11-04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Prostokąt zaokrąglony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2021-11-04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pl-PL"/>
          </a:p>
        </p:txBody>
      </p:sp>
      <p:sp>
        <p:nvSpPr>
          <p:cNvPr id="7" name="Prostokąt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2021-11-04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2021-11-04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2021-11-04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2021-11-04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Prostokąt zaokrąglony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2021-11-04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2021-11-04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Prostokąt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rostokąt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Prostokąt zaokrąglony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2021-11-04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solidFill>
                  <a:schemeClr val="tx1"/>
                </a:solidFill>
                <a:latin typeface="Garamond" pitchFamily="18" charset="0"/>
              </a:rPr>
              <a:t>PROJEKT</a:t>
            </a:r>
            <a:endParaRPr lang="pl-PL" b="1" dirty="0">
              <a:solidFill>
                <a:schemeClr val="tx1"/>
              </a:solidFill>
              <a:latin typeface="Garamond" pitchFamily="18" charset="0"/>
            </a:endParaRPr>
          </a:p>
        </p:txBody>
      </p:sp>
      <p:pic>
        <p:nvPicPr>
          <p:cNvPr id="7" name="Symbol zastępczy zawartości 6" descr="Szkolna spiżarnia- zdjęcia na stronę ośrodka.jpe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608977" y="1447800"/>
            <a:ext cx="6383246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solidFill>
                  <a:schemeClr val="tx1"/>
                </a:solidFill>
                <a:latin typeface="Garamond" pitchFamily="18" charset="0"/>
              </a:rPr>
              <a:t>Przetwory z owoców</a:t>
            </a:r>
            <a:endParaRPr lang="pl-PL" b="1" dirty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>
          <a:xfrm>
            <a:off x="1763688" y="1484784"/>
            <a:ext cx="6105872" cy="869032"/>
          </a:xfrm>
        </p:spPr>
        <p:txBody>
          <a:bodyPr/>
          <a:lstStyle/>
          <a:p>
            <a:pPr algn="ctr"/>
            <a:r>
              <a:rPr lang="pl-PL" dirty="0" smtClean="0">
                <a:solidFill>
                  <a:schemeClr val="tx1"/>
                </a:solidFill>
                <a:latin typeface="Garamond" pitchFamily="18" charset="0"/>
              </a:rPr>
              <a:t>Jabłka i gruszki z rodzynkami</a:t>
            </a:r>
          </a:p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>
          <a:xfrm>
            <a:off x="1403648" y="2204864"/>
            <a:ext cx="3733800" cy="3886200"/>
          </a:xfrm>
        </p:spPr>
        <p:txBody>
          <a:bodyPr anchor="ctr">
            <a:normAutofit/>
          </a:bodyPr>
          <a:lstStyle/>
          <a:p>
            <a:pPr algn="ctr">
              <a:buNone/>
            </a:pPr>
            <a:endParaRPr lang="pl-PL" sz="2400" dirty="0" smtClean="0"/>
          </a:p>
          <a:p>
            <a:pPr algn="ctr">
              <a:buNone/>
            </a:pPr>
            <a:r>
              <a:rPr lang="pl-PL" sz="2000" b="1" dirty="0" smtClean="0">
                <a:latin typeface="Garamond" pitchFamily="18" charset="0"/>
              </a:rPr>
              <a:t>Składniki: </a:t>
            </a:r>
            <a:endParaRPr lang="pl-PL" sz="2000" dirty="0" smtClean="0">
              <a:latin typeface="Garamond" pitchFamily="18" charset="0"/>
            </a:endParaRPr>
          </a:p>
          <a:p>
            <a:pPr lvl="0" algn="ctr"/>
            <a:r>
              <a:rPr lang="pl-PL" sz="2000" dirty="0" smtClean="0">
                <a:latin typeface="Garamond" pitchFamily="18" charset="0"/>
              </a:rPr>
              <a:t>gruszki -1,5 kg</a:t>
            </a:r>
          </a:p>
          <a:p>
            <a:pPr lvl="0" algn="ctr"/>
            <a:r>
              <a:rPr lang="pl-PL" sz="2000" dirty="0" smtClean="0">
                <a:latin typeface="Garamond" pitchFamily="18" charset="0"/>
              </a:rPr>
              <a:t>jabłka – 1,5 kg</a:t>
            </a:r>
          </a:p>
          <a:p>
            <a:pPr lvl="0" algn="ctr"/>
            <a:r>
              <a:rPr lang="pl-PL" sz="2000" dirty="0" smtClean="0">
                <a:latin typeface="Garamond" pitchFamily="18" charset="0"/>
              </a:rPr>
              <a:t>rodzynki- 100 g</a:t>
            </a:r>
          </a:p>
          <a:p>
            <a:pPr lvl="0" algn="ctr"/>
            <a:r>
              <a:rPr lang="pl-PL" sz="2000" dirty="0" smtClean="0">
                <a:latin typeface="Garamond" pitchFamily="18" charset="0"/>
              </a:rPr>
              <a:t>cytryna -1sztuka                                             </a:t>
            </a:r>
          </a:p>
          <a:p>
            <a:pPr lvl="0" algn="ctr"/>
            <a:r>
              <a:rPr lang="pl-PL" sz="2000" dirty="0" smtClean="0">
                <a:latin typeface="Garamond" pitchFamily="18" charset="0"/>
              </a:rPr>
              <a:t>cukier- 500 g</a:t>
            </a:r>
            <a:endParaRPr lang="pl-PL" sz="2000" dirty="0">
              <a:latin typeface="Garamond" pitchFamily="18" charset="0"/>
            </a:endParaRPr>
          </a:p>
        </p:txBody>
      </p:sp>
      <p:sp>
        <p:nvSpPr>
          <p:cNvPr id="6" name="Symbol zastępczy zawartości 5"/>
          <p:cNvSpPr>
            <a:spLocks noGrp="1"/>
          </p:cNvSpPr>
          <p:nvPr>
            <p:ph sz="half" idx="4"/>
          </p:nvPr>
        </p:nvSpPr>
        <p:spPr>
          <a:xfrm>
            <a:off x="4499992" y="2276872"/>
            <a:ext cx="3733800" cy="3886200"/>
          </a:xfrm>
        </p:spPr>
        <p:txBody>
          <a:bodyPr anchor="ctr"/>
          <a:lstStyle/>
          <a:p>
            <a:pPr lvl="0"/>
            <a:endParaRPr lang="pl-PL" sz="2000" dirty="0" smtClean="0"/>
          </a:p>
          <a:p>
            <a:pPr lvl="0" algn="ctr">
              <a:buNone/>
            </a:pPr>
            <a:r>
              <a:rPr lang="pl-PL" sz="2000" b="1" dirty="0" smtClean="0">
                <a:latin typeface="Garamond" pitchFamily="18" charset="0"/>
              </a:rPr>
              <a:t>Przygotuj:</a:t>
            </a:r>
          </a:p>
          <a:p>
            <a:pPr lvl="0" algn="ctr"/>
            <a:r>
              <a:rPr lang="pl-PL" sz="2000" dirty="0" smtClean="0">
                <a:latin typeface="Garamond" pitchFamily="18" charset="0"/>
              </a:rPr>
              <a:t>3 słoiki o pojemności 0,7 l</a:t>
            </a:r>
          </a:p>
          <a:p>
            <a:pPr lvl="0" algn="ctr"/>
            <a:r>
              <a:rPr lang="pl-PL" sz="2000" dirty="0" smtClean="0">
                <a:latin typeface="Garamond" pitchFamily="18" charset="0"/>
              </a:rPr>
              <a:t>niewielki garnek</a:t>
            </a:r>
          </a:p>
          <a:p>
            <a:pPr lvl="0" algn="ctr"/>
            <a:r>
              <a:rPr lang="pl-PL" sz="2000" dirty="0" smtClean="0">
                <a:latin typeface="Garamond" pitchFamily="18" charset="0"/>
              </a:rPr>
              <a:t>dużą miskę</a:t>
            </a:r>
          </a:p>
          <a:p>
            <a:pPr lvl="0" algn="ctr"/>
            <a:r>
              <a:rPr lang="pl-PL" sz="2000" dirty="0" smtClean="0">
                <a:latin typeface="Garamond" pitchFamily="18" charset="0"/>
              </a:rPr>
              <a:t>ściereczkę</a:t>
            </a:r>
          </a:p>
          <a:p>
            <a:pPr lvl="0" algn="ctr">
              <a:buNone/>
            </a:pPr>
            <a:endParaRPr lang="pl-PL" sz="2000" b="1" dirty="0" smtClean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/>
          <p:cNvSpPr>
            <a:spLocks noGrp="1"/>
          </p:cNvSpPr>
          <p:nvPr>
            <p:ph type="body" idx="2"/>
          </p:nvPr>
        </p:nvSpPr>
        <p:spPr>
          <a:xfrm>
            <a:off x="1259632" y="836712"/>
            <a:ext cx="3081536" cy="5331296"/>
          </a:xfrm>
        </p:spPr>
        <p:txBody>
          <a:bodyPr anchor="ctr"/>
          <a:lstStyle/>
          <a:p>
            <a:endParaRPr lang="pl-PL" b="1" dirty="0" smtClean="0"/>
          </a:p>
          <a:p>
            <a:pPr algn="ctr"/>
            <a:r>
              <a:rPr lang="pl-PL" b="1" dirty="0" smtClean="0"/>
              <a:t>Krok 1</a:t>
            </a:r>
            <a:endParaRPr lang="pl-PL" dirty="0" smtClean="0"/>
          </a:p>
          <a:p>
            <a:pPr algn="ctr"/>
            <a:r>
              <a:rPr lang="pl-PL" sz="2000" dirty="0" smtClean="0">
                <a:latin typeface="Garamond" pitchFamily="18" charset="0"/>
              </a:rPr>
              <a:t>Jabłka i gruszki myjemy, obieramy, pozbawiamy gniazd nasiennych i kroimy                 w plastry. W dużej misce mieszamy owoce i od razu skrapiamy je sokiem z cytryny. W międzyczasie rodzynki namaczamy we wrzątku, aż napęcznieją. Cukier i odcedzone rodzynki dodajemy do owoców                   i dokładnie mieszamy rękoma.</a:t>
            </a:r>
          </a:p>
          <a:p>
            <a:endParaRPr lang="pl-PL" dirty="0"/>
          </a:p>
        </p:txBody>
      </p:sp>
      <p:pic>
        <p:nvPicPr>
          <p:cNvPr id="8" name="Symbol zastępczy zawartości 7" descr="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860032" y="1196752"/>
            <a:ext cx="2448272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ymbol zastępczy zawartości 6" descr="IMG_508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763688" y="908720"/>
            <a:ext cx="2519425" cy="5153025"/>
          </a:xfrm>
        </p:spPr>
      </p:pic>
      <p:pic>
        <p:nvPicPr>
          <p:cNvPr id="8" name="Symbol zastępczy zawartości 7" descr="IMG_5081.JPG"/>
          <p:cNvPicPr>
            <a:picLocks noGrp="1" noChangeAspect="1"/>
          </p:cNvPicPr>
          <p:nvPr>
            <p:ph sz="half" idx="4"/>
          </p:nvPr>
        </p:nvPicPr>
        <p:blipFill>
          <a:blip r:embed="rId3" cstate="print"/>
          <a:stretch>
            <a:fillRect/>
          </a:stretch>
        </p:blipFill>
        <p:spPr>
          <a:xfrm>
            <a:off x="4716016" y="908720"/>
            <a:ext cx="2544576" cy="5153025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pl-PL" sz="2000" b="1" dirty="0" smtClean="0">
                <a:latin typeface="Garamond" pitchFamily="18" charset="0"/>
              </a:rPr>
              <a:t>Krok 2</a:t>
            </a:r>
            <a:endParaRPr lang="pl-PL" sz="2000" dirty="0" smtClean="0">
              <a:latin typeface="Garamond" pitchFamily="18" charset="0"/>
            </a:endParaRPr>
          </a:p>
          <a:p>
            <a:pPr algn="ctr">
              <a:buNone/>
            </a:pPr>
            <a:r>
              <a:rPr lang="pl-PL" sz="2000" dirty="0" smtClean="0">
                <a:latin typeface="Garamond" pitchFamily="18" charset="0"/>
              </a:rPr>
              <a:t>Owoce odstawiamy na około 1,5-2 godziny, aby puściły sok              i zmniejszyły swoją objętość. Słoiki dokładnie myjemy, wyparzamy                              i wycieramy do sucha. Do tak przygotowanych słoików przekładamy owoce wraz                   z syropem. Brzegi słoików               i nakrętki dokładnie wycieramy.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5" name="Symbol zastępczy zawartości 4" descr="5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932040" y="2564904"/>
            <a:ext cx="3749675" cy="205202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1691680" y="1556792"/>
            <a:ext cx="2505472" cy="4421088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pl-PL" sz="2400" b="1" dirty="0" smtClean="0">
                <a:latin typeface="Garamond" pitchFamily="18" charset="0"/>
              </a:rPr>
              <a:t>Krok 3</a:t>
            </a:r>
            <a:endParaRPr lang="pl-PL" sz="2400" dirty="0" smtClean="0">
              <a:latin typeface="Garamond" pitchFamily="18" charset="0"/>
            </a:endParaRPr>
          </a:p>
          <a:p>
            <a:pPr algn="ctr">
              <a:lnSpc>
                <a:spcPct val="110000"/>
              </a:lnSpc>
            </a:pPr>
            <a:r>
              <a:rPr lang="pl-PL" sz="2400" dirty="0" smtClean="0">
                <a:latin typeface="Garamond" pitchFamily="18" charset="0"/>
              </a:rPr>
              <a:t>Na blaszce z wysokim brzegiem układamy szczelnie zamknięte słoiki                                    i wstawiamy do zimnego piekarnika. Ustawiamy temperaturę 120°C i pasteryzujemy przez około 50 minut. Po tym czasie wyłączamy piekarnik  </a:t>
            </a:r>
          </a:p>
          <a:p>
            <a:pPr algn="ctr">
              <a:lnSpc>
                <a:spcPct val="110000"/>
              </a:lnSpc>
            </a:pPr>
            <a:r>
              <a:rPr lang="pl-PL" sz="2400" dirty="0" smtClean="0">
                <a:latin typeface="Garamond" pitchFamily="18" charset="0"/>
              </a:rPr>
              <a:t> i pozostawiamy przetwory w środku aż do wystudzenia.</a:t>
            </a:r>
          </a:p>
          <a:p>
            <a:endParaRPr lang="pl-PL" dirty="0"/>
          </a:p>
        </p:txBody>
      </p:sp>
      <p:pic>
        <p:nvPicPr>
          <p:cNvPr id="7" name="Symbol zastępczy zawartości 6" descr="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788024" y="1484784"/>
            <a:ext cx="2025452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600" b="1" dirty="0" smtClean="0">
                <a:solidFill>
                  <a:schemeClr val="tx1"/>
                </a:solidFill>
                <a:latin typeface="Garamond" pitchFamily="18" charset="0"/>
              </a:rPr>
              <a:t>Przetwory z warzyw</a:t>
            </a:r>
            <a:endParaRPr lang="pl-PL" sz="3600" b="1" dirty="0">
              <a:solidFill>
                <a:schemeClr val="tx1"/>
              </a:solidFill>
              <a:latin typeface="Garamond" pitchFamily="18" charset="0"/>
            </a:endParaRPr>
          </a:p>
        </p:txBody>
      </p:sp>
      <p:pic>
        <p:nvPicPr>
          <p:cNvPr id="5" name="Symbol zastępczy zawartości 4" descr="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2276872"/>
            <a:ext cx="3749675" cy="2812256"/>
          </a:xfrm>
        </p:spPr>
      </p:pic>
      <p:pic>
        <p:nvPicPr>
          <p:cNvPr id="6" name="Symbol zastępczy zawartości 5" descr="2.jpe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716016" y="2060848"/>
            <a:ext cx="3749675" cy="33512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600" b="1" dirty="0" smtClean="0">
                <a:solidFill>
                  <a:schemeClr val="tx1"/>
                </a:solidFill>
                <a:latin typeface="Garamond" pitchFamily="18" charset="0"/>
              </a:rPr>
              <a:t>Konfitura pomidorowa z nutą curry</a:t>
            </a:r>
            <a:endParaRPr lang="pl-PL" sz="3600" b="1" dirty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755576" y="1628800"/>
            <a:ext cx="7772400" cy="4572000"/>
          </a:xfrm>
        </p:spPr>
        <p:txBody>
          <a:bodyPr/>
          <a:lstStyle/>
          <a:p>
            <a:pPr algn="ctr">
              <a:buNone/>
            </a:pPr>
            <a:endParaRPr lang="pl-PL" sz="2000" b="1" dirty="0" smtClean="0">
              <a:latin typeface="Garamond" pitchFamily="18" charset="0"/>
            </a:endParaRPr>
          </a:p>
          <a:p>
            <a:pPr algn="ctr">
              <a:buNone/>
            </a:pPr>
            <a:r>
              <a:rPr lang="pl-PL" sz="2000" b="1" dirty="0" smtClean="0">
                <a:latin typeface="Garamond" pitchFamily="18" charset="0"/>
              </a:rPr>
              <a:t>Składniki</a:t>
            </a:r>
            <a:endParaRPr lang="pl-PL" sz="2000" dirty="0" smtClean="0">
              <a:latin typeface="Garamond" pitchFamily="18" charset="0"/>
            </a:endParaRPr>
          </a:p>
          <a:p>
            <a:pPr algn="ctr">
              <a:buNone/>
            </a:pPr>
            <a:r>
              <a:rPr lang="pl-PL" sz="2000" dirty="0" smtClean="0">
                <a:latin typeface="Garamond" pitchFamily="18" charset="0"/>
                <a:sym typeface="Symbol"/>
              </a:rPr>
              <a:t></a:t>
            </a:r>
            <a:r>
              <a:rPr lang="pl-PL" sz="2000" dirty="0" smtClean="0">
                <a:latin typeface="Garamond" pitchFamily="18" charset="0"/>
              </a:rPr>
              <a:t> pomidory – 7-8 szt.</a:t>
            </a:r>
          </a:p>
          <a:p>
            <a:pPr algn="ctr">
              <a:buNone/>
            </a:pPr>
            <a:r>
              <a:rPr lang="pl-PL" sz="2000" dirty="0" smtClean="0">
                <a:latin typeface="Garamond" pitchFamily="18" charset="0"/>
                <a:sym typeface="Symbol"/>
              </a:rPr>
              <a:t></a:t>
            </a:r>
            <a:r>
              <a:rPr lang="pl-PL" sz="2000" dirty="0" smtClean="0">
                <a:latin typeface="Garamond" pitchFamily="18" charset="0"/>
              </a:rPr>
              <a:t> cukier – 2-3 łyżki</a:t>
            </a:r>
          </a:p>
          <a:p>
            <a:pPr algn="ctr">
              <a:buNone/>
            </a:pPr>
            <a:r>
              <a:rPr lang="pl-PL" sz="2000" dirty="0" smtClean="0">
                <a:latin typeface="Garamond" pitchFamily="18" charset="0"/>
                <a:sym typeface="Symbol"/>
              </a:rPr>
              <a:t></a:t>
            </a:r>
            <a:r>
              <a:rPr lang="pl-PL" sz="2000" dirty="0" smtClean="0">
                <a:latin typeface="Garamond" pitchFamily="18" charset="0"/>
              </a:rPr>
              <a:t> cebula – 2 szt.</a:t>
            </a:r>
          </a:p>
          <a:p>
            <a:pPr algn="ctr">
              <a:buNone/>
            </a:pPr>
            <a:r>
              <a:rPr lang="pl-PL" sz="2000" dirty="0" smtClean="0">
                <a:latin typeface="Garamond" pitchFamily="18" charset="0"/>
                <a:sym typeface="Symbol"/>
              </a:rPr>
              <a:t></a:t>
            </a:r>
            <a:r>
              <a:rPr lang="pl-PL" sz="2000" dirty="0" smtClean="0">
                <a:latin typeface="Garamond" pitchFamily="18" charset="0"/>
              </a:rPr>
              <a:t> ziele angielskie – kilka ziaren</a:t>
            </a:r>
          </a:p>
          <a:p>
            <a:pPr algn="ctr">
              <a:buNone/>
            </a:pPr>
            <a:r>
              <a:rPr lang="pl-PL" sz="2000" dirty="0" smtClean="0">
                <a:latin typeface="Garamond" pitchFamily="18" charset="0"/>
                <a:sym typeface="Symbol"/>
              </a:rPr>
              <a:t></a:t>
            </a:r>
            <a:r>
              <a:rPr lang="pl-PL" sz="2000" dirty="0" smtClean="0">
                <a:latin typeface="Garamond" pitchFamily="18" charset="0"/>
              </a:rPr>
              <a:t> cytryna – 1 szt.</a:t>
            </a:r>
          </a:p>
          <a:p>
            <a:pPr algn="ctr">
              <a:buNone/>
            </a:pPr>
            <a:r>
              <a:rPr lang="pl-PL" sz="2000" dirty="0" smtClean="0">
                <a:latin typeface="Garamond" pitchFamily="18" charset="0"/>
                <a:sym typeface="Symbol"/>
              </a:rPr>
              <a:t></a:t>
            </a:r>
            <a:r>
              <a:rPr lang="pl-PL" sz="2000" dirty="0" smtClean="0">
                <a:latin typeface="Garamond" pitchFamily="18" charset="0"/>
              </a:rPr>
              <a:t> przyprawa curry – 1 łyżeczka</a:t>
            </a:r>
          </a:p>
          <a:p>
            <a:pPr algn="ctr">
              <a:buNone/>
            </a:pPr>
            <a:r>
              <a:rPr lang="pl-PL" sz="2000" dirty="0" smtClean="0">
                <a:latin typeface="Garamond" pitchFamily="18" charset="0"/>
                <a:sym typeface="Symbol"/>
              </a:rPr>
              <a:t></a:t>
            </a:r>
            <a:r>
              <a:rPr lang="pl-PL" sz="2000" dirty="0" smtClean="0">
                <a:latin typeface="Garamond" pitchFamily="18" charset="0"/>
              </a:rPr>
              <a:t> ocet winny – 2-3 łyżki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71600" y="620688"/>
            <a:ext cx="7772400" cy="1417638"/>
          </a:xfrm>
        </p:spPr>
        <p:txBody>
          <a:bodyPr>
            <a:noAutofit/>
          </a:bodyPr>
          <a:lstStyle/>
          <a:p>
            <a:r>
              <a:rPr lang="pl-PL" sz="2000" b="1" dirty="0" smtClean="0">
                <a:solidFill>
                  <a:schemeClr val="tx1"/>
                </a:solidFill>
                <a:latin typeface="Garamond" pitchFamily="18" charset="0"/>
              </a:rPr>
              <a:t/>
            </a:r>
            <a:br>
              <a:rPr lang="pl-PL" sz="2000" b="1" dirty="0" smtClean="0">
                <a:solidFill>
                  <a:schemeClr val="tx1"/>
                </a:solidFill>
                <a:latin typeface="Garamond" pitchFamily="18" charset="0"/>
              </a:rPr>
            </a:br>
            <a:r>
              <a:rPr lang="pl-PL" sz="2000" b="1" dirty="0" smtClean="0">
                <a:solidFill>
                  <a:schemeClr val="tx1"/>
                </a:solidFill>
                <a:latin typeface="Garamond" pitchFamily="18" charset="0"/>
              </a:rPr>
              <a:t/>
            </a:r>
            <a:br>
              <a:rPr lang="pl-PL" sz="2000" b="1" dirty="0" smtClean="0">
                <a:solidFill>
                  <a:schemeClr val="tx1"/>
                </a:solidFill>
                <a:latin typeface="Garamond" pitchFamily="18" charset="0"/>
              </a:rPr>
            </a:br>
            <a:r>
              <a:rPr lang="pl-PL" sz="2000" b="1" dirty="0" smtClean="0">
                <a:solidFill>
                  <a:schemeClr val="tx1"/>
                </a:solidFill>
                <a:latin typeface="Garamond" pitchFamily="18" charset="0"/>
              </a:rPr>
              <a:t/>
            </a:r>
            <a:br>
              <a:rPr lang="pl-PL" sz="2000" b="1" dirty="0" smtClean="0">
                <a:solidFill>
                  <a:schemeClr val="tx1"/>
                </a:solidFill>
                <a:latin typeface="Garamond" pitchFamily="18" charset="0"/>
              </a:rPr>
            </a:br>
            <a:r>
              <a:rPr lang="pl-PL" sz="2000" b="1" dirty="0" smtClean="0">
                <a:solidFill>
                  <a:schemeClr val="tx1"/>
                </a:solidFill>
                <a:latin typeface="Garamond" pitchFamily="18" charset="0"/>
              </a:rPr>
              <a:t/>
            </a:r>
            <a:br>
              <a:rPr lang="pl-PL" sz="2000" b="1" dirty="0" smtClean="0">
                <a:solidFill>
                  <a:schemeClr val="tx1"/>
                </a:solidFill>
                <a:latin typeface="Garamond" pitchFamily="18" charset="0"/>
              </a:rPr>
            </a:br>
            <a:r>
              <a:rPr lang="pl-PL" sz="2000" b="1" dirty="0" smtClean="0">
                <a:solidFill>
                  <a:schemeClr val="tx1"/>
                </a:solidFill>
                <a:latin typeface="Garamond" pitchFamily="18" charset="0"/>
              </a:rPr>
              <a:t/>
            </a:r>
            <a:br>
              <a:rPr lang="pl-PL" sz="2000" b="1" dirty="0" smtClean="0">
                <a:solidFill>
                  <a:schemeClr val="tx1"/>
                </a:solidFill>
                <a:latin typeface="Garamond" pitchFamily="18" charset="0"/>
              </a:rPr>
            </a:br>
            <a:r>
              <a:rPr lang="pl-PL" sz="2000" b="1" dirty="0" smtClean="0">
                <a:solidFill>
                  <a:schemeClr val="tx1"/>
                </a:solidFill>
                <a:latin typeface="Garamond" pitchFamily="18" charset="0"/>
              </a:rPr>
              <a:t/>
            </a:r>
            <a:br>
              <a:rPr lang="pl-PL" sz="2000" b="1" dirty="0" smtClean="0">
                <a:solidFill>
                  <a:schemeClr val="tx1"/>
                </a:solidFill>
                <a:latin typeface="Garamond" pitchFamily="18" charset="0"/>
              </a:rPr>
            </a:br>
            <a:r>
              <a:rPr lang="pl-PL" sz="2000" b="1" dirty="0" smtClean="0">
                <a:solidFill>
                  <a:schemeClr val="tx1"/>
                </a:solidFill>
                <a:latin typeface="Garamond" pitchFamily="18" charset="0"/>
              </a:rPr>
              <a:t/>
            </a:r>
            <a:br>
              <a:rPr lang="pl-PL" sz="2000" b="1" dirty="0" smtClean="0">
                <a:solidFill>
                  <a:schemeClr val="tx1"/>
                </a:solidFill>
                <a:latin typeface="Garamond" pitchFamily="18" charset="0"/>
              </a:rPr>
            </a:br>
            <a:r>
              <a:rPr lang="pl-PL" sz="2000" b="1" dirty="0" smtClean="0">
                <a:solidFill>
                  <a:schemeClr val="tx1"/>
                </a:solidFill>
                <a:latin typeface="Garamond" pitchFamily="18" charset="0"/>
              </a:rPr>
              <a:t/>
            </a:r>
            <a:br>
              <a:rPr lang="pl-PL" sz="2000" b="1" dirty="0" smtClean="0">
                <a:solidFill>
                  <a:schemeClr val="tx1"/>
                </a:solidFill>
                <a:latin typeface="Garamond" pitchFamily="18" charset="0"/>
              </a:rPr>
            </a:br>
            <a:r>
              <a:rPr lang="pl-PL" sz="2000" b="1" dirty="0" smtClean="0">
                <a:solidFill>
                  <a:schemeClr val="tx1"/>
                </a:solidFill>
                <a:latin typeface="Garamond" pitchFamily="18" charset="0"/>
              </a:rPr>
              <a:t/>
            </a:r>
            <a:br>
              <a:rPr lang="pl-PL" sz="2000" b="1" dirty="0" smtClean="0">
                <a:solidFill>
                  <a:schemeClr val="tx1"/>
                </a:solidFill>
                <a:latin typeface="Garamond" pitchFamily="18" charset="0"/>
              </a:rPr>
            </a:br>
            <a:r>
              <a:rPr lang="pl-PL" sz="2000" b="1" dirty="0" smtClean="0">
                <a:solidFill>
                  <a:schemeClr val="tx1"/>
                </a:solidFill>
                <a:latin typeface="Garamond" pitchFamily="18" charset="0"/>
              </a:rPr>
              <a:t/>
            </a:r>
            <a:br>
              <a:rPr lang="pl-PL" sz="2000" b="1" dirty="0" smtClean="0">
                <a:solidFill>
                  <a:schemeClr val="tx1"/>
                </a:solidFill>
                <a:latin typeface="Garamond" pitchFamily="18" charset="0"/>
              </a:rPr>
            </a:br>
            <a:r>
              <a:rPr lang="pl-PL" sz="2000" b="1" dirty="0" smtClean="0">
                <a:solidFill>
                  <a:schemeClr val="tx1"/>
                </a:solidFill>
                <a:latin typeface="Garamond" pitchFamily="18" charset="0"/>
              </a:rPr>
              <a:t>Krok 1 </a:t>
            </a:r>
            <a:r>
              <a:rPr lang="pl-PL" sz="2000" dirty="0" smtClean="0">
                <a:solidFill>
                  <a:schemeClr val="tx1"/>
                </a:solidFill>
                <a:latin typeface="Garamond" pitchFamily="18" charset="0"/>
              </a:rPr>
              <a:t/>
            </a:r>
            <a:br>
              <a:rPr lang="pl-PL" sz="2000" dirty="0" smtClean="0">
                <a:solidFill>
                  <a:schemeClr val="tx1"/>
                </a:solidFill>
                <a:latin typeface="Garamond" pitchFamily="18" charset="0"/>
              </a:rPr>
            </a:br>
            <a:r>
              <a:rPr lang="pl-PL" sz="2000" dirty="0" smtClean="0">
                <a:solidFill>
                  <a:schemeClr val="tx1"/>
                </a:solidFill>
                <a:latin typeface="Garamond" pitchFamily="18" charset="0"/>
              </a:rPr>
              <a:t>Pomidory sparzamy wrzątkiem, obieramy ze skórki i kroimy w kostkę </a:t>
            </a:r>
            <a:br>
              <a:rPr lang="pl-PL" sz="2000" dirty="0" smtClean="0">
                <a:solidFill>
                  <a:schemeClr val="tx1"/>
                </a:solidFill>
                <a:latin typeface="Garamond" pitchFamily="18" charset="0"/>
              </a:rPr>
            </a:br>
            <a:r>
              <a:rPr lang="pl-PL" sz="2000" dirty="0" smtClean="0">
                <a:solidFill>
                  <a:schemeClr val="tx1"/>
                </a:solidFill>
                <a:latin typeface="Garamond" pitchFamily="18" charset="0"/>
              </a:rPr>
              <a:t>1 x 1 </a:t>
            </a:r>
            <a:r>
              <a:rPr lang="pl-PL" sz="2000" dirty="0" err="1" smtClean="0">
                <a:solidFill>
                  <a:schemeClr val="tx1"/>
                </a:solidFill>
                <a:latin typeface="Garamond" pitchFamily="18" charset="0"/>
              </a:rPr>
              <a:t>cm</a:t>
            </a:r>
            <a:r>
              <a:rPr lang="pl-PL" sz="2000" dirty="0" smtClean="0">
                <a:solidFill>
                  <a:schemeClr val="tx1"/>
                </a:solidFill>
                <a:latin typeface="Garamond" pitchFamily="18" charset="0"/>
              </a:rPr>
              <a:t>. Cebulę kroimy w drobną kostkę.</a:t>
            </a:r>
            <a:br>
              <a:rPr lang="pl-PL" sz="2000" dirty="0" smtClean="0">
                <a:solidFill>
                  <a:schemeClr val="tx1"/>
                </a:solidFill>
                <a:latin typeface="Garamond" pitchFamily="18" charset="0"/>
              </a:rPr>
            </a:br>
            <a:endParaRPr lang="pl-PL" sz="2000" dirty="0">
              <a:solidFill>
                <a:schemeClr val="tx1"/>
              </a:solidFill>
              <a:latin typeface="Garamond" pitchFamily="18" charset="0"/>
            </a:endParaRPr>
          </a:p>
        </p:txBody>
      </p:sp>
      <p:pic>
        <p:nvPicPr>
          <p:cNvPr id="5" name="Symbol zastępczy zawartości 4" descr="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466453" y="2492375"/>
            <a:ext cx="2645569" cy="3527425"/>
          </a:xfrm>
        </p:spPr>
      </p:pic>
      <p:pic>
        <p:nvPicPr>
          <p:cNvPr id="6" name="Symbol zastępczy zawartości 5" descr="4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716016" y="2132856"/>
            <a:ext cx="2914650" cy="3886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844408" cy="1930226"/>
          </a:xfrm>
        </p:spPr>
        <p:txBody>
          <a:bodyPr anchor="ctr">
            <a:normAutofit fontScale="90000"/>
          </a:bodyPr>
          <a:lstStyle/>
          <a:p>
            <a:r>
              <a:rPr lang="pl-PL" sz="2000" b="1" dirty="0" smtClean="0">
                <a:solidFill>
                  <a:schemeClr val="tx1"/>
                </a:solidFill>
                <a:latin typeface="Garamond" pitchFamily="18" charset="0"/>
              </a:rPr>
              <a:t/>
            </a:r>
            <a:br>
              <a:rPr lang="pl-PL" sz="2000" b="1" dirty="0" smtClean="0">
                <a:solidFill>
                  <a:schemeClr val="tx1"/>
                </a:solidFill>
                <a:latin typeface="Garamond" pitchFamily="18" charset="0"/>
              </a:rPr>
            </a:br>
            <a:r>
              <a:rPr lang="pl-PL" sz="2000" b="1" dirty="0" smtClean="0">
                <a:solidFill>
                  <a:schemeClr val="tx1"/>
                </a:solidFill>
                <a:latin typeface="Garamond" pitchFamily="18" charset="0"/>
              </a:rPr>
              <a:t/>
            </a:r>
            <a:br>
              <a:rPr lang="pl-PL" sz="2000" b="1" dirty="0" smtClean="0">
                <a:solidFill>
                  <a:schemeClr val="tx1"/>
                </a:solidFill>
                <a:latin typeface="Garamond" pitchFamily="18" charset="0"/>
              </a:rPr>
            </a:br>
            <a:r>
              <a:rPr lang="pl-PL" sz="2200" b="1" dirty="0" smtClean="0">
                <a:solidFill>
                  <a:schemeClr val="tx1"/>
                </a:solidFill>
                <a:latin typeface="Garamond" pitchFamily="18" charset="0"/>
              </a:rPr>
              <a:t>Krok 2</a:t>
            </a:r>
            <a:r>
              <a:rPr lang="pl-PL" sz="2200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br>
              <a:rPr lang="pl-PL" sz="2200" dirty="0" smtClean="0">
                <a:solidFill>
                  <a:schemeClr val="tx1"/>
                </a:solidFill>
                <a:latin typeface="Garamond" pitchFamily="18" charset="0"/>
              </a:rPr>
            </a:br>
            <a:r>
              <a:rPr lang="pl-PL" sz="2200" dirty="0" smtClean="0">
                <a:solidFill>
                  <a:schemeClr val="tx1"/>
                </a:solidFill>
                <a:latin typeface="Garamond" pitchFamily="18" charset="0"/>
              </a:rPr>
              <a:t>Na dno zimnego garnka wsypujemy cukier, podgrzewamy do uzyskania lekko złotego karmelu. Dorzucamy cebulę, kilka ziarenek ziela angielskiego, niewielką ilość skórki z cytryny i chwilę prażymy. Dodajemy 1 łyżeczkę curry  i pokrojone pomidory. Całość zalewamy octem winnym, mieszamy. Gotujemy na wolnym ogniu aż do uzyskania pożądanej konsystencji.</a:t>
            </a:r>
            <a:r>
              <a:rPr lang="pl-PL" sz="2000" dirty="0" smtClean="0"/>
              <a:t/>
            </a:r>
            <a:br>
              <a:rPr lang="pl-PL" sz="2000" dirty="0" smtClean="0"/>
            </a:br>
            <a:endParaRPr lang="pl-PL" sz="2000" dirty="0">
              <a:latin typeface="Garamond" pitchFamily="18" charset="0"/>
            </a:endParaRPr>
          </a:p>
        </p:txBody>
      </p:sp>
      <p:pic>
        <p:nvPicPr>
          <p:cNvPr id="5" name="Symbol zastępczy zawartości 4" descr="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2924944"/>
            <a:ext cx="3749675" cy="2812256"/>
          </a:xfrm>
        </p:spPr>
      </p:pic>
      <p:pic>
        <p:nvPicPr>
          <p:cNvPr id="6" name="Symbol zastępczy zawartości 5" descr="6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5292080" y="2420888"/>
            <a:ext cx="2752725" cy="36703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772400" cy="1426170"/>
          </a:xfrm>
        </p:spPr>
        <p:txBody>
          <a:bodyPr anchor="b">
            <a:noAutofit/>
          </a:bodyPr>
          <a:lstStyle/>
          <a:p>
            <a:r>
              <a:rPr lang="pl-PL" sz="2000" b="1" dirty="0" smtClean="0">
                <a:solidFill>
                  <a:schemeClr val="tx1"/>
                </a:solidFill>
                <a:latin typeface="Garamond" pitchFamily="18" charset="0"/>
              </a:rPr>
              <a:t>Krok 3</a:t>
            </a:r>
            <a:r>
              <a:rPr lang="pl-PL" sz="2000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br>
              <a:rPr lang="pl-PL" sz="2000" dirty="0" smtClean="0">
                <a:solidFill>
                  <a:schemeClr val="tx1"/>
                </a:solidFill>
                <a:latin typeface="Garamond" pitchFamily="18" charset="0"/>
              </a:rPr>
            </a:br>
            <a:r>
              <a:rPr lang="pl-PL" sz="2000" dirty="0" smtClean="0">
                <a:solidFill>
                  <a:schemeClr val="tx1"/>
                </a:solidFill>
                <a:latin typeface="Garamond" pitchFamily="18" charset="0"/>
              </a:rPr>
              <a:t>Gorącą konfiturę przekładamy do wyparzonych, suchych słoiczków, szczelnie zamykamy i odwracamy do góry dnem. Odstawiamy do ostygnięcia.</a:t>
            </a:r>
            <a:br>
              <a:rPr lang="pl-PL" sz="2000" dirty="0" smtClean="0">
                <a:solidFill>
                  <a:schemeClr val="tx1"/>
                </a:solidFill>
                <a:latin typeface="Garamond" pitchFamily="18" charset="0"/>
              </a:rPr>
            </a:br>
            <a:endParaRPr lang="pl-PL" sz="2000" dirty="0">
              <a:solidFill>
                <a:schemeClr val="tx1"/>
              </a:solidFill>
              <a:latin typeface="Garamond" pitchFamily="18" charset="0"/>
            </a:endParaRPr>
          </a:p>
        </p:txBody>
      </p:sp>
      <p:pic>
        <p:nvPicPr>
          <p:cNvPr id="5" name="Symbol zastępczy zawartości 4" descr="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250355" y="1916113"/>
            <a:ext cx="3077765" cy="4103687"/>
          </a:xfrm>
        </p:spPr>
      </p:pic>
      <p:pic>
        <p:nvPicPr>
          <p:cNvPr id="6" name="Symbol zastępczy zawartości 5" descr="8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499992" y="2636912"/>
            <a:ext cx="3749675" cy="28122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200" b="1" dirty="0" smtClean="0">
                <a:solidFill>
                  <a:schemeClr val="tx1"/>
                </a:solidFill>
                <a:latin typeface="Garamond" pitchFamily="18" charset="0"/>
              </a:rPr>
              <a:t>Opis projektu</a:t>
            </a:r>
            <a:endParaRPr lang="pl-PL" sz="3200" b="1" dirty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755576" y="1844824"/>
            <a:ext cx="7772400" cy="3528392"/>
          </a:xfrm>
        </p:spPr>
        <p:txBody>
          <a:bodyPr>
            <a:normAutofit lnSpcReduction="10000"/>
          </a:bodyPr>
          <a:lstStyle/>
          <a:p>
            <a:pPr lvl="1" algn="ctr">
              <a:buNone/>
            </a:pPr>
            <a:r>
              <a:rPr lang="pl-PL" sz="2000" dirty="0" smtClean="0">
                <a:latin typeface="Garamond" pitchFamily="18" charset="0"/>
              </a:rPr>
              <a:t>     	W bieżącym roku szkolnym 2021/2022 uczniowie klas 2Cs, 3Bs oraz 3Cs, Szkoły Przysposabiającej do Pracy pod opieką                             p. I. </a:t>
            </a:r>
            <a:r>
              <a:rPr lang="pl-PL" sz="2000" dirty="0" err="1" smtClean="0">
                <a:latin typeface="Garamond" pitchFamily="18" charset="0"/>
              </a:rPr>
              <a:t>Czechońskiej</a:t>
            </a:r>
            <a:r>
              <a:rPr lang="pl-PL" sz="2000" dirty="0" smtClean="0">
                <a:latin typeface="Garamond" pitchFamily="18" charset="0"/>
              </a:rPr>
              <a:t>, M. Gontarz, E. Grechuty, E. </a:t>
            </a:r>
            <a:r>
              <a:rPr lang="pl-PL" sz="2000" dirty="0" err="1" smtClean="0">
                <a:latin typeface="Garamond" pitchFamily="18" charset="0"/>
              </a:rPr>
              <a:t>Welcz</a:t>
            </a:r>
            <a:r>
              <a:rPr lang="pl-PL" sz="2000" dirty="0" smtClean="0">
                <a:latin typeface="Garamond" pitchFamily="18" charset="0"/>
              </a:rPr>
              <a:t>, uczestniczyli             w projekcie edukacyjnym „Szkolna Spiżarnia”. Projekt trwał 5 tygodni, od 27 września do 31 października. Poprzez realizację zadań wynikających z założeń projektu uczniowie mieli możliwość podnoszenia kompetencji i umiejętności praktycznych w zakresie gospodarstwa domowego, wykorzystywania nowych technologii, korzystania z nowoczesnego sprzętu AGD. Współpraca w ramach projektu odbywała się na platformie </a:t>
            </a:r>
            <a:r>
              <a:rPr lang="pl-PL" sz="2000" dirty="0" err="1" smtClean="0">
                <a:latin typeface="Garamond" pitchFamily="18" charset="0"/>
              </a:rPr>
              <a:t>eTwinning</a:t>
            </a:r>
            <a:r>
              <a:rPr lang="pl-PL" sz="2000" dirty="0" smtClean="0">
                <a:latin typeface="Garamond" pitchFamily="18" charset="0"/>
              </a:rPr>
              <a:t>, za pośrednictwem tej platformy mieliśmy okazję do wymiany doświadczeń z uczniami z całej Polski. 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2794322"/>
          </a:xfrm>
        </p:spPr>
        <p:txBody>
          <a:bodyPr>
            <a:normAutofit/>
          </a:bodyPr>
          <a:lstStyle/>
          <a:p>
            <a:pPr algn="ctr"/>
            <a:r>
              <a:rPr lang="pl-PL" sz="2400" dirty="0" smtClean="0">
                <a:solidFill>
                  <a:schemeClr val="tx1"/>
                </a:solidFill>
                <a:latin typeface="Garamond" pitchFamily="18" charset="0"/>
              </a:rPr>
              <a:t>	Każde nasze działanie na bieżąco było dokumentowane  w formie zdjęć i udostępniane na stronie projektu oraz na </a:t>
            </a:r>
            <a:r>
              <a:rPr lang="pl-PL" sz="2400" dirty="0" err="1" smtClean="0">
                <a:solidFill>
                  <a:schemeClr val="tx1"/>
                </a:solidFill>
                <a:latin typeface="Garamond" pitchFamily="18" charset="0"/>
              </a:rPr>
              <a:t>blogu</a:t>
            </a:r>
            <a:r>
              <a:rPr lang="pl-PL" sz="2400" dirty="0" smtClean="0">
                <a:solidFill>
                  <a:schemeClr val="tx1"/>
                </a:solidFill>
                <a:latin typeface="Garamond" pitchFamily="18" charset="0"/>
              </a:rPr>
              <a:t> edukacyjnym. </a:t>
            </a:r>
            <a:r>
              <a:rPr lang="pl-PL" sz="2400" dirty="0" smtClean="0">
                <a:solidFill>
                  <a:schemeClr val="tx1"/>
                </a:solidFill>
                <a:latin typeface="Garamond" pitchFamily="18" charset="0"/>
              </a:rPr>
              <a:t/>
            </a:r>
            <a:br>
              <a:rPr lang="pl-PL" sz="2400" dirty="0" smtClean="0">
                <a:solidFill>
                  <a:schemeClr val="tx1"/>
                </a:solidFill>
                <a:latin typeface="Garamond" pitchFamily="18" charset="0"/>
              </a:rPr>
            </a:br>
            <a:r>
              <a:rPr lang="pl-PL" sz="2400" dirty="0" smtClean="0">
                <a:solidFill>
                  <a:schemeClr val="tx1"/>
                </a:solidFill>
                <a:latin typeface="Garamond" pitchFamily="18" charset="0"/>
              </a:rPr>
              <a:t>Nasi </a:t>
            </a:r>
            <a:r>
              <a:rPr lang="pl-PL" sz="2400" dirty="0" smtClean="0">
                <a:solidFill>
                  <a:schemeClr val="tx1"/>
                </a:solidFill>
                <a:latin typeface="Garamond" pitchFamily="18" charset="0"/>
              </a:rPr>
              <a:t>uczniowie wykonali również  jeden przepis opracowany przez partnerską szkołę. Wybrany przepis zamieściliśmy w elektronicznej książce kucharskiej wraz ze zdjęciami i wskazówkami do jego </a:t>
            </a:r>
            <a:r>
              <a:rPr lang="pl-PL" sz="2400" dirty="0" smtClean="0">
                <a:solidFill>
                  <a:schemeClr val="tx1"/>
                </a:solidFill>
                <a:latin typeface="Garamond" pitchFamily="18" charset="0"/>
              </a:rPr>
              <a:t>wykonania.</a:t>
            </a:r>
            <a:endParaRPr lang="pl-PL" sz="2400" dirty="0">
              <a:solidFill>
                <a:schemeClr val="tx1"/>
              </a:solidFill>
              <a:latin typeface="Garamond" pitchFamily="18" charset="0"/>
            </a:endParaRPr>
          </a:p>
        </p:txBody>
      </p:sp>
      <p:pic>
        <p:nvPicPr>
          <p:cNvPr id="5" name="Symbol zastępczy zawartości 4" descr="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411760" y="3573016"/>
            <a:ext cx="4109715" cy="20162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200" b="1" dirty="0" smtClean="0">
                <a:solidFill>
                  <a:schemeClr val="tx1"/>
                </a:solidFill>
                <a:latin typeface="Garamond" pitchFamily="18" charset="0"/>
              </a:rPr>
              <a:t>Konfitura z jabłek</a:t>
            </a:r>
            <a:endParaRPr lang="pl-PL" sz="3200" b="1" dirty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endParaRPr lang="pl-PL" b="1" dirty="0" smtClean="0"/>
          </a:p>
          <a:p>
            <a:pPr algn="ctr">
              <a:buNone/>
            </a:pPr>
            <a:endParaRPr lang="pl-PL" b="1" dirty="0" smtClean="0"/>
          </a:p>
          <a:p>
            <a:pPr algn="ctr">
              <a:buNone/>
            </a:pPr>
            <a:r>
              <a:rPr lang="pl-PL" b="1" dirty="0" smtClean="0"/>
              <a:t>Składniki:</a:t>
            </a:r>
            <a:endParaRPr lang="pl-PL" dirty="0" smtClean="0"/>
          </a:p>
          <a:p>
            <a:pPr algn="ctr">
              <a:buNone/>
            </a:pPr>
            <a:r>
              <a:rPr lang="pl-PL" dirty="0" smtClean="0"/>
              <a:t>10 dużych jabłek</a:t>
            </a:r>
          </a:p>
          <a:p>
            <a:pPr algn="ctr">
              <a:buNone/>
            </a:pPr>
            <a:r>
              <a:rPr lang="pl-PL" dirty="0" smtClean="0"/>
              <a:t>pół szklanki cukru</a:t>
            </a:r>
          </a:p>
          <a:p>
            <a:pPr algn="ctr">
              <a:buNone/>
            </a:pPr>
            <a:r>
              <a:rPr lang="pl-PL" dirty="0" smtClean="0"/>
              <a:t>pół szklanki wody</a:t>
            </a:r>
          </a:p>
          <a:p>
            <a:pPr algn="ctr">
              <a:buNone/>
            </a:pPr>
            <a:r>
              <a:rPr lang="pl-PL" dirty="0" smtClean="0"/>
              <a:t>łyżka cynamonu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352928" cy="2434282"/>
          </a:xfrm>
        </p:spPr>
        <p:txBody>
          <a:bodyPr anchor="ctr">
            <a:normAutofit fontScale="90000"/>
          </a:bodyPr>
          <a:lstStyle/>
          <a:p>
            <a:r>
              <a:rPr lang="pl-PL" sz="2000" b="1" dirty="0" smtClean="0">
                <a:solidFill>
                  <a:schemeClr val="tx1"/>
                </a:solidFill>
                <a:latin typeface="Garamond" pitchFamily="18" charset="0"/>
              </a:rPr>
              <a:t/>
            </a:r>
            <a:br>
              <a:rPr lang="pl-PL" sz="2000" b="1" dirty="0" smtClean="0">
                <a:solidFill>
                  <a:schemeClr val="tx1"/>
                </a:solidFill>
                <a:latin typeface="Garamond" pitchFamily="18" charset="0"/>
              </a:rPr>
            </a:br>
            <a:r>
              <a:rPr lang="pl-PL" sz="2000" b="1" dirty="0" smtClean="0">
                <a:solidFill>
                  <a:schemeClr val="tx1"/>
                </a:solidFill>
                <a:latin typeface="Garamond" pitchFamily="18" charset="0"/>
              </a:rPr>
              <a:t/>
            </a:r>
            <a:br>
              <a:rPr lang="pl-PL" sz="2000" b="1" dirty="0" smtClean="0">
                <a:solidFill>
                  <a:schemeClr val="tx1"/>
                </a:solidFill>
                <a:latin typeface="Garamond" pitchFamily="18" charset="0"/>
              </a:rPr>
            </a:br>
            <a:r>
              <a:rPr lang="pl-PL" sz="2200" b="1" dirty="0" smtClean="0">
                <a:solidFill>
                  <a:schemeClr val="tx1"/>
                </a:solidFill>
                <a:latin typeface="Garamond" pitchFamily="18" charset="0"/>
              </a:rPr>
              <a:t>Przygotowanie:</a:t>
            </a:r>
            <a:r>
              <a:rPr lang="pl-PL" sz="2200" dirty="0" smtClean="0">
                <a:solidFill>
                  <a:schemeClr val="tx1"/>
                </a:solidFill>
                <a:latin typeface="Garamond" pitchFamily="18" charset="0"/>
              </a:rPr>
              <a:t/>
            </a:r>
            <a:br>
              <a:rPr lang="pl-PL" sz="2200" dirty="0" smtClean="0">
                <a:solidFill>
                  <a:schemeClr val="tx1"/>
                </a:solidFill>
                <a:latin typeface="Garamond" pitchFamily="18" charset="0"/>
              </a:rPr>
            </a:br>
            <a:r>
              <a:rPr lang="pl-PL" sz="2200" dirty="0" smtClean="0">
                <a:solidFill>
                  <a:schemeClr val="tx1"/>
                </a:solidFill>
                <a:latin typeface="Garamond" pitchFamily="18" charset="0"/>
              </a:rPr>
              <a:t>Dokładnie myjemy jabłka.</a:t>
            </a:r>
            <a:br>
              <a:rPr lang="pl-PL" sz="2200" dirty="0" smtClean="0">
                <a:solidFill>
                  <a:schemeClr val="tx1"/>
                </a:solidFill>
                <a:latin typeface="Garamond" pitchFamily="18" charset="0"/>
              </a:rPr>
            </a:br>
            <a:r>
              <a:rPr lang="pl-PL" sz="2200" dirty="0" smtClean="0">
                <a:solidFill>
                  <a:schemeClr val="tx1"/>
                </a:solidFill>
                <a:latin typeface="Garamond" pitchFamily="18" charset="0"/>
              </a:rPr>
              <a:t>Obieramy ze skórki.</a:t>
            </a:r>
            <a:br>
              <a:rPr lang="pl-PL" sz="2200" dirty="0" smtClean="0">
                <a:solidFill>
                  <a:schemeClr val="tx1"/>
                </a:solidFill>
                <a:latin typeface="Garamond" pitchFamily="18" charset="0"/>
              </a:rPr>
            </a:br>
            <a:r>
              <a:rPr lang="pl-PL" sz="2200" dirty="0" smtClean="0">
                <a:solidFill>
                  <a:schemeClr val="tx1"/>
                </a:solidFill>
                <a:latin typeface="Garamond" pitchFamily="18" charset="0"/>
              </a:rPr>
              <a:t>Tak przygotowane jabłka wrzucamy do garnka.</a:t>
            </a:r>
            <a:br>
              <a:rPr lang="pl-PL" sz="2200" dirty="0" smtClean="0">
                <a:solidFill>
                  <a:schemeClr val="tx1"/>
                </a:solidFill>
                <a:latin typeface="Garamond" pitchFamily="18" charset="0"/>
              </a:rPr>
            </a:br>
            <a:r>
              <a:rPr lang="pl-PL" sz="2200" dirty="0" smtClean="0">
                <a:solidFill>
                  <a:schemeClr val="tx1"/>
                </a:solidFill>
                <a:latin typeface="Garamond" pitchFamily="18" charset="0"/>
              </a:rPr>
              <a:t>Prużącą się na wolnym ogniu konfiturę zalewamy wodą i zasypujemy cukrem- mieszając co kilka minut. Gdy jabłka będą miękkie przedkładamy je do słoiczków    i mocno zakręcamy.</a:t>
            </a:r>
            <a:r>
              <a:rPr lang="pl-PL" sz="2200" dirty="0" smtClean="0">
                <a:latin typeface="Garamond" pitchFamily="18" charset="0"/>
              </a:rPr>
              <a:t/>
            </a:r>
            <a:br>
              <a:rPr lang="pl-PL" sz="2200" dirty="0" smtClean="0">
                <a:latin typeface="Garamond" pitchFamily="18" charset="0"/>
              </a:rPr>
            </a:br>
            <a:endParaRPr lang="pl-PL" sz="2200" dirty="0">
              <a:latin typeface="Garamond" pitchFamily="18" charset="0"/>
            </a:endParaRPr>
          </a:p>
        </p:txBody>
      </p:sp>
      <p:pic>
        <p:nvPicPr>
          <p:cNvPr id="5" name="Symbol zastępczy zawartości 4" descr="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84213" y="3237344"/>
            <a:ext cx="3748087" cy="2108924"/>
          </a:xfrm>
        </p:spPr>
      </p:pic>
      <p:pic>
        <p:nvPicPr>
          <p:cNvPr id="6" name="Symbol zastępczy zawartości 5" descr="3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859338" y="3309327"/>
            <a:ext cx="3749675" cy="211100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ymbol zastępczy zawartości 8" descr="4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932040" y="1340768"/>
            <a:ext cx="3749675" cy="2376264"/>
          </a:xfrm>
        </p:spPr>
      </p:pic>
      <p:pic>
        <p:nvPicPr>
          <p:cNvPr id="11" name="Symbol zastępczy zawartości 10" descr="6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611560" y="2708920"/>
            <a:ext cx="4089648" cy="240688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ymbol zastępczy zawartości 7" descr="7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772816"/>
            <a:ext cx="6343873" cy="30963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pl-PL" sz="2400" dirty="0" smtClean="0">
              <a:latin typeface="Garamond" pitchFamily="18" charset="0"/>
            </a:endParaRPr>
          </a:p>
          <a:p>
            <a:pPr algn="ctr">
              <a:buNone/>
            </a:pPr>
            <a:r>
              <a:rPr lang="pl-PL" sz="2400" dirty="0" smtClean="0">
                <a:latin typeface="Garamond" pitchFamily="18" charset="0"/>
              </a:rPr>
              <a:t>Dopełnieniem naszych</a:t>
            </a:r>
          </a:p>
          <a:p>
            <a:pPr algn="ctr">
              <a:buNone/>
            </a:pPr>
            <a:r>
              <a:rPr lang="pl-PL" sz="2400" dirty="0" smtClean="0">
                <a:latin typeface="Garamond" pitchFamily="18" charset="0"/>
              </a:rPr>
              <a:t>działań było stworzenie naszej szkolnej spiżarni,            w której zgromadziliśmy wszystkie owocowo- warzywne przetwory.</a:t>
            </a:r>
            <a:endParaRPr lang="pl-PL" sz="2400" dirty="0">
              <a:latin typeface="Garamond" pitchFamily="18" charset="0"/>
            </a:endParaRPr>
          </a:p>
        </p:txBody>
      </p:sp>
      <p:pic>
        <p:nvPicPr>
          <p:cNvPr id="5" name="Symbol zastępczy zawartości 4" descr="IMG_5183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4463330" y="1881486"/>
            <a:ext cx="3749675" cy="28122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200" b="1" dirty="0" smtClean="0">
                <a:solidFill>
                  <a:schemeClr val="tx1"/>
                </a:solidFill>
                <a:latin typeface="Garamond" pitchFamily="18" charset="0"/>
              </a:rPr>
              <a:t>Uczniowie biorący udział w projekcie</a:t>
            </a:r>
            <a:endParaRPr lang="pl-PL" sz="3200" b="1" dirty="0">
              <a:solidFill>
                <a:schemeClr val="tx1"/>
              </a:solidFill>
              <a:latin typeface="Garamond" pitchFamily="18" charset="0"/>
            </a:endParaRPr>
          </a:p>
        </p:txBody>
      </p:sp>
      <p:pic>
        <p:nvPicPr>
          <p:cNvPr id="6" name="Symbol zastępczy zawartości 5" descr="Obraz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635760" y="1981200"/>
            <a:ext cx="6329680" cy="3505200"/>
          </a:xfrm>
          <a:ln w="762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b="1" dirty="0" smtClean="0">
                <a:solidFill>
                  <a:schemeClr val="tx1"/>
                </a:solidFill>
                <a:latin typeface="Garamond" pitchFamily="18" charset="0"/>
              </a:rPr>
              <a:t>Aktywności z warzywami i owocami</a:t>
            </a:r>
            <a:endParaRPr lang="pl-PL" b="1" dirty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pPr algn="ctr"/>
            <a:r>
              <a:rPr lang="pl-PL" dirty="0" smtClean="0"/>
              <a:t> </a:t>
            </a:r>
            <a:r>
              <a:rPr lang="pl-PL" sz="2000" dirty="0" smtClean="0">
                <a:latin typeface="Garamond" pitchFamily="18" charset="0"/>
              </a:rPr>
              <a:t>Klasa 2Cs i 3Bs   w ramach aktywności                  z warzywami wykonała sałatkę wielowarzywną.</a:t>
            </a:r>
            <a:endParaRPr lang="pl-PL" sz="2000" dirty="0">
              <a:latin typeface="Garamond" pitchFamily="18" charset="0"/>
            </a:endParaRPr>
          </a:p>
        </p:txBody>
      </p:sp>
      <p:pic>
        <p:nvPicPr>
          <p:cNvPr id="6" name="Symbol zastępczy zawartości 5" descr="3.jpe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971800" y="1704975"/>
            <a:ext cx="5715000" cy="4286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908720"/>
            <a:ext cx="3749675" cy="2160240"/>
          </a:xfrm>
        </p:spPr>
      </p:pic>
      <p:pic>
        <p:nvPicPr>
          <p:cNvPr id="10" name="Symbol zastępczy zawartości 9" descr="10.jpe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716016" y="2924944"/>
            <a:ext cx="3749675" cy="28122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787798"/>
          </a:xfrm>
        </p:spPr>
        <p:txBody>
          <a:bodyPr>
            <a:noAutofit/>
          </a:bodyPr>
          <a:lstStyle/>
          <a:p>
            <a:pPr algn="ctr"/>
            <a:r>
              <a:rPr lang="pl-PL" sz="3200" b="1" dirty="0" smtClean="0">
                <a:solidFill>
                  <a:schemeClr val="tx1"/>
                </a:solidFill>
                <a:latin typeface="Garamond" pitchFamily="18" charset="0"/>
              </a:rPr>
              <a:t>Klasa 3Cs wybrała się na „zielony ryneczek”, aby kupić soczyste jabłka                  i gruszki</a:t>
            </a:r>
            <a:endParaRPr lang="pl-PL" sz="3200" b="1" dirty="0">
              <a:solidFill>
                <a:schemeClr val="tx1"/>
              </a:solidFill>
              <a:latin typeface="Garamond" pitchFamily="18" charset="0"/>
            </a:endParaRPr>
          </a:p>
        </p:txBody>
      </p:sp>
      <p:pic>
        <p:nvPicPr>
          <p:cNvPr id="6" name="Symbol zastępczy zawartości 5" descr="2.jpe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971600" y="3717032"/>
            <a:ext cx="3733800" cy="1682155"/>
          </a:xfrm>
        </p:spPr>
      </p:pic>
      <p:pic>
        <p:nvPicPr>
          <p:cNvPr id="8" name="Symbol zastępczy zawartości 7" descr="1.jpeg"/>
          <p:cNvPicPr>
            <a:picLocks noGrp="1" noChangeAspect="1"/>
          </p:cNvPicPr>
          <p:nvPr>
            <p:ph sz="half" idx="4"/>
          </p:nvPr>
        </p:nvPicPr>
        <p:blipFill>
          <a:blip r:embed="rId3" cstate="print"/>
          <a:stretch>
            <a:fillRect/>
          </a:stretch>
        </p:blipFill>
        <p:spPr>
          <a:xfrm>
            <a:off x="4932040" y="2420888"/>
            <a:ext cx="3733800" cy="168215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ymbol zastępczy zawartości 10" descr="4.jpe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556792"/>
            <a:ext cx="7197676" cy="32403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800" b="1" dirty="0" smtClean="0">
                <a:solidFill>
                  <a:schemeClr val="tx1"/>
                </a:solidFill>
                <a:latin typeface="Garamond" pitchFamily="18" charset="0"/>
              </a:rPr>
              <a:t>Następnie uczniowie przygotowali sałatkę owocową oraz jabłka pieczone z cynamonem</a:t>
            </a:r>
            <a:endParaRPr lang="pl-PL" sz="2800" b="1" dirty="0">
              <a:solidFill>
                <a:schemeClr val="tx1"/>
              </a:solidFill>
              <a:latin typeface="Garamond" pitchFamily="18" charset="0"/>
            </a:endParaRPr>
          </a:p>
        </p:txBody>
      </p:sp>
      <p:pic>
        <p:nvPicPr>
          <p:cNvPr id="7" name="Symbol zastępczy zawartości 6" descr="8.jpe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475656" y="2996952"/>
            <a:ext cx="3733800" cy="1680939"/>
          </a:xfrm>
        </p:spPr>
      </p:pic>
      <p:pic>
        <p:nvPicPr>
          <p:cNvPr id="8" name="Symbol zastępczy zawartości 7" descr="7.jpeg"/>
          <p:cNvPicPr>
            <a:picLocks noGrp="1" noChangeAspect="1"/>
          </p:cNvPicPr>
          <p:nvPr>
            <p:ph sz="half" idx="4"/>
          </p:nvPr>
        </p:nvPicPr>
        <p:blipFill>
          <a:blip r:embed="rId3" cstate="print"/>
          <a:stretch>
            <a:fillRect/>
          </a:stretch>
        </p:blipFill>
        <p:spPr>
          <a:xfrm>
            <a:off x="5796136" y="1988840"/>
            <a:ext cx="1749549" cy="3886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pl-PL" dirty="0" smtClean="0"/>
              <a:t>	</a:t>
            </a:r>
          </a:p>
          <a:p>
            <a:pPr algn="ctr">
              <a:buNone/>
            </a:pPr>
            <a:endParaRPr lang="pl-PL" dirty="0" smtClean="0"/>
          </a:p>
          <a:p>
            <a:pPr algn="ctr">
              <a:buNone/>
            </a:pPr>
            <a:r>
              <a:rPr lang="pl-PL" dirty="0" smtClean="0"/>
              <a:t>Kolejnym naszym działaniem było przygotowanie jesiennych przetworów              z owoców oraz warzyw</a:t>
            </a:r>
          </a:p>
          <a:p>
            <a:pPr algn="ctr">
              <a:buNone/>
            </a:pPr>
            <a:endParaRPr lang="pl-PL" b="1" dirty="0"/>
          </a:p>
        </p:txBody>
      </p:sp>
      <p:pic>
        <p:nvPicPr>
          <p:cNvPr id="7" name="Symbol zastępczy zawartości 6" descr="4.jpe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094287" y="1447800"/>
            <a:ext cx="34290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pitał">
  <a:themeElements>
    <a:clrScheme name="Kapitał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Kapitał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Kapitał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106</TotalTime>
  <Words>269</Words>
  <Application>Microsoft Office PowerPoint</Application>
  <PresentationFormat>Pokaz na ekranie (4:3)</PresentationFormat>
  <Paragraphs>64</Paragraphs>
  <Slides>25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25</vt:i4>
      </vt:variant>
    </vt:vector>
  </HeadingPairs>
  <TitlesOfParts>
    <vt:vector size="26" baseType="lpstr">
      <vt:lpstr>Kapitał</vt:lpstr>
      <vt:lpstr>PROJEKT</vt:lpstr>
      <vt:lpstr>Opis projektu</vt:lpstr>
      <vt:lpstr>Uczniowie biorący udział w projekcie</vt:lpstr>
      <vt:lpstr>Aktywności z warzywami i owocami</vt:lpstr>
      <vt:lpstr>Slajd 5</vt:lpstr>
      <vt:lpstr>Klasa 3Cs wybrała się na „zielony ryneczek”, aby kupić soczyste jabłka                  i gruszki</vt:lpstr>
      <vt:lpstr>Slajd 7</vt:lpstr>
      <vt:lpstr>Następnie uczniowie przygotowali sałatkę owocową oraz jabłka pieczone z cynamonem</vt:lpstr>
      <vt:lpstr>Slajd 9</vt:lpstr>
      <vt:lpstr>Przetwory z owoców</vt:lpstr>
      <vt:lpstr>Slajd 11</vt:lpstr>
      <vt:lpstr>Slajd 12</vt:lpstr>
      <vt:lpstr>Slajd 13</vt:lpstr>
      <vt:lpstr>Slajd 14</vt:lpstr>
      <vt:lpstr>Przetwory z warzyw</vt:lpstr>
      <vt:lpstr>Konfitura pomidorowa z nutą curry</vt:lpstr>
      <vt:lpstr>          Krok 1  Pomidory sparzamy wrzątkiem, obieramy ze skórki i kroimy w kostkę  1 x 1 cm. Cebulę kroimy w drobną kostkę. </vt:lpstr>
      <vt:lpstr>  Krok 2  Na dno zimnego garnka wsypujemy cukier, podgrzewamy do uzyskania lekko złotego karmelu. Dorzucamy cebulę, kilka ziarenek ziela angielskiego, niewielką ilość skórki z cytryny i chwilę prażymy. Dodajemy 1 łyżeczkę curry  i pokrojone pomidory. Całość zalewamy octem winnym, mieszamy. Gotujemy na wolnym ogniu aż do uzyskania pożądanej konsystencji. </vt:lpstr>
      <vt:lpstr>Krok 3  Gorącą konfiturę przekładamy do wyparzonych, suchych słoiczków, szczelnie zamykamy i odwracamy do góry dnem. Odstawiamy do ostygnięcia. </vt:lpstr>
      <vt:lpstr> Każde nasze działanie na bieżąco było dokumentowane  w formie zdjęć i udostępniane na stronie projektu oraz na blogu edukacyjnym.  Nasi uczniowie wykonali również  jeden przepis opracowany przez partnerską szkołę. Wybrany przepis zamieściliśmy w elektronicznej książce kucharskiej wraz ze zdjęciami i wskazówkami do jego wykonania.</vt:lpstr>
      <vt:lpstr>Konfitura z jabłek</vt:lpstr>
      <vt:lpstr>  Przygotowanie: Dokładnie myjemy jabłka. Obieramy ze skórki. Tak przygotowane jabłka wrzucamy do garnka. Prużącą się na wolnym ogniu konfiturę zalewamy wodą i zasypujemy cukrem- mieszając co kilka minut. Gdy jabłka będą miękkie przedkładamy je do słoiczków    i mocno zakręcamy. </vt:lpstr>
      <vt:lpstr>Slajd 23</vt:lpstr>
      <vt:lpstr>Slajd 24</vt:lpstr>
      <vt:lpstr>Slajd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</dc:title>
  <dc:creator>nauczyciel</dc:creator>
  <cp:lastModifiedBy>Asus</cp:lastModifiedBy>
  <cp:revision>14</cp:revision>
  <dcterms:created xsi:type="dcterms:W3CDTF">2021-11-04T10:00:01Z</dcterms:created>
  <dcterms:modified xsi:type="dcterms:W3CDTF">2021-11-04T17:51:53Z</dcterms:modified>
</cp:coreProperties>
</file>