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62" r:id="rId9"/>
    <p:sldId id="263" r:id="rId10"/>
    <p:sldId id="264" r:id="rId11"/>
    <p:sldId id="266" r:id="rId12"/>
    <p:sldId id="267" r:id="rId13"/>
    <p:sldId id="274" r:id="rId14"/>
    <p:sldId id="288" r:id="rId15"/>
    <p:sldId id="276" r:id="rId16"/>
    <p:sldId id="296" r:id="rId17"/>
    <p:sldId id="289" r:id="rId18"/>
    <p:sldId id="290" r:id="rId19"/>
    <p:sldId id="279" r:id="rId20"/>
    <p:sldId id="281" r:id="rId21"/>
    <p:sldId id="282" r:id="rId22"/>
    <p:sldId id="283" r:id="rId23"/>
    <p:sldId id="295" r:id="rId24"/>
    <p:sldId id="284" r:id="rId25"/>
    <p:sldId id="285" r:id="rId26"/>
    <p:sldId id="268" r:id="rId27"/>
    <p:sldId id="269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49C79-0376-4BE8-90D1-40702DFF0644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9A2BC-B5EA-409A-A8F7-0EF002D5F3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1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9A2BC-B5EA-409A-A8F7-0EF002D5F358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46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38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034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40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832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401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41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2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70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54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90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16970-39C0-48CA-8E49-4228EB7A2781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791BF-ECF4-47F1-9B0C-3293B3F85E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195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427984" y="908721"/>
            <a:ext cx="4030216" cy="5472608"/>
          </a:xfrm>
        </p:spPr>
        <p:txBody>
          <a:bodyPr>
            <a:normAutofit/>
          </a:bodyPr>
          <a:lstStyle/>
          <a:p>
            <a:r>
              <a:rPr lang="pl-PL" b="1" i="1" dirty="0" smtClean="0">
                <a:solidFill>
                  <a:srgbClr val="000066"/>
                </a:solidFill>
              </a:rPr>
              <a:t>Sprawozdanie z realizacji projektu edukacyjnego </a:t>
            </a:r>
            <a:br>
              <a:rPr lang="pl-PL" b="1" i="1" dirty="0" smtClean="0">
                <a:solidFill>
                  <a:srgbClr val="000066"/>
                </a:solidFill>
              </a:rPr>
            </a:br>
            <a:r>
              <a:rPr lang="pl-PL" b="1" i="1" dirty="0" smtClean="0">
                <a:solidFill>
                  <a:srgbClr val="000066"/>
                </a:solidFill>
              </a:rPr>
              <a:t>„Zamość pełen skarbów”</a:t>
            </a:r>
            <a:endParaRPr lang="pl-PL" b="1" i="1" dirty="0">
              <a:solidFill>
                <a:srgbClr val="000066"/>
              </a:solidFill>
            </a:endParaRPr>
          </a:p>
        </p:txBody>
      </p:sp>
      <p:pic>
        <p:nvPicPr>
          <p:cNvPr id="4" name="Picture 2" descr="http://www.geocaching.pl/images/layout/logos/geocachingpl200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3889375" cy="4795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971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pl-PL" dirty="0" smtClean="0"/>
              <a:t>Na pojemniki nakleili </a:t>
            </a:r>
          </a:p>
          <a:p>
            <a:pPr marL="0" indent="0">
              <a:buNone/>
            </a:pPr>
            <a:r>
              <a:rPr lang="pl-PL" dirty="0" smtClean="0"/>
              <a:t>etykiety identyfikujące</a:t>
            </a:r>
          </a:p>
          <a:p>
            <a:pPr marL="0" indent="0">
              <a:buNone/>
            </a:pPr>
            <a:r>
              <a:rPr lang="pl-PL" dirty="0" smtClean="0"/>
              <a:t>skrytkę.</a:t>
            </a:r>
            <a:endParaRPr lang="pl-PL" dirty="0"/>
          </a:p>
        </p:txBody>
      </p:sp>
      <p:pic>
        <p:nvPicPr>
          <p:cNvPr id="2051" name="Picture 3" descr="C:\Users\Ewunia\Desktop\Nowy folder\20160426_0903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/>
          <a:stretch/>
        </p:blipFill>
        <p:spPr bwMode="auto">
          <a:xfrm>
            <a:off x="107504" y="2924944"/>
            <a:ext cx="5427329" cy="38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wunia\AppData\Local\Temp\Rar$DIa0.266\20160426_090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66" y="764704"/>
            <a:ext cx="4814331" cy="271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991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31" y="104641"/>
            <a:ext cx="442798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8680"/>
            <a:ext cx="4618856" cy="557748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Zgromadzili  gadżety do umieszczenia w cachach:  stare monety, magnesy, breloczki z emblematami Zamościa. Wydrukowali </a:t>
            </a:r>
            <a:r>
              <a:rPr lang="pl-PL" dirty="0" err="1" smtClean="0"/>
              <a:t>logbooki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0" y="4005064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227" y="447675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7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1" y="980728"/>
            <a:ext cx="4347569" cy="579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751" y="260648"/>
            <a:ext cx="9015745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>
                <a:solidFill>
                  <a:srgbClr val="000066"/>
                </a:solidFill>
              </a:rPr>
              <a:t>04.04</a:t>
            </a:r>
            <a:r>
              <a:rPr lang="pl-PL" sz="2800" dirty="0" smtClean="0"/>
              <a:t> dokonali rozpoznania terenu, wybrali  miejsca na </a:t>
            </a:r>
          </a:p>
          <a:p>
            <a:pPr marL="0" indent="0">
              <a:buNone/>
            </a:pPr>
            <a:r>
              <a:rPr lang="pl-PL" sz="2800" dirty="0"/>
              <a:t> </a:t>
            </a:r>
            <a:r>
              <a:rPr lang="pl-PL" sz="2800" dirty="0" smtClean="0"/>
              <a:t>                                                        umieszczenie skrytek. </a:t>
            </a:r>
            <a:endParaRPr lang="pl-PL" sz="2800" dirty="0"/>
          </a:p>
        </p:txBody>
      </p:sp>
      <p:pic>
        <p:nvPicPr>
          <p:cNvPr id="5123" name="Picture 3" descr="C:\Users\Ewunia\AppData\Local\Temp\Rar$DIa0.005\IMG_0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54" y="1897062"/>
            <a:ext cx="528058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47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74047"/>
            <a:ext cx="6848847" cy="51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23527" y="404664"/>
            <a:ext cx="8144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Pozyskali sojuszników do promowania geocachingu w naszym mieście, uzyskując zgodę na umieszczenie cacha w  bardzo nietypowym miejscu.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13890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57818" y="274638"/>
            <a:ext cx="3786182" cy="2763470"/>
          </a:xfrm>
        </p:spPr>
        <p:txBody>
          <a:bodyPr>
            <a:noAutofit/>
          </a:bodyPr>
          <a:lstStyle/>
          <a:p>
            <a:pPr algn="l"/>
            <a:r>
              <a:rPr lang="pl-PL" sz="2800" dirty="0" smtClean="0"/>
              <a:t>Wędrówkę po Starym Mieście wykorzystali do odszukania  istniejącej już skrytki, ukrytej</a:t>
            </a:r>
            <a:br>
              <a:rPr lang="pl-PL" sz="2800" dirty="0" smtClean="0"/>
            </a:br>
            <a:r>
              <a:rPr lang="pl-PL" sz="2800" dirty="0"/>
              <a:t> </a:t>
            </a:r>
            <a:r>
              <a:rPr lang="pl-PL" sz="2800" dirty="0" smtClean="0"/>
              <a:t>    na  terenie </a:t>
            </a:r>
            <a:r>
              <a:rPr lang="pl-PL" sz="3200" dirty="0" smtClean="0"/>
              <a:t>parku.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5059261" cy="284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Ewunia\Desktop\Nowy folder\20160426_101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38108"/>
            <a:ext cx="6743511" cy="38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9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>
                <a:solidFill>
                  <a:srgbClr val="000066"/>
                </a:solidFill>
              </a:rPr>
              <a:t>26.04.  </a:t>
            </a:r>
            <a:r>
              <a:rPr lang="pl-PL" sz="2800" dirty="0" smtClean="0"/>
              <a:t>zgodnie z regulaminem geocachingu,  uzyskali zgodę  gospodarza terenu, Prezydenta  Zamościa, na rozmieszczenie skrytek na terenie miasta..</a:t>
            </a:r>
            <a:endParaRPr lang="pl-PL" sz="2800" dirty="0"/>
          </a:p>
        </p:txBody>
      </p:sp>
      <p:pic>
        <p:nvPicPr>
          <p:cNvPr id="11266" name="Picture 2" descr="C:\Users\Ewunia\Desktop\Nowy folder\20160426_095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5" y="1642918"/>
            <a:ext cx="9044205" cy="509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364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wunia\Desktop\Obraz+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29" b="47273"/>
          <a:stretch/>
        </p:blipFill>
        <p:spPr bwMode="auto">
          <a:xfrm>
            <a:off x="72123" y="1556792"/>
            <a:ext cx="7696037" cy="51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09" y="116632"/>
            <a:ext cx="472233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284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589240"/>
            <a:ext cx="8686800" cy="1152128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Uprzedzili również Straż Miejską o planowanych miejscach  rozmieszczenia skrytek oraz możliwości wzmożonego tam ruchu  poszukiwaczy cachy. </a:t>
            </a:r>
          </a:p>
          <a:p>
            <a:endParaRPr lang="pl-PL" dirty="0"/>
          </a:p>
        </p:txBody>
      </p:sp>
      <p:pic>
        <p:nvPicPr>
          <p:cNvPr id="7170" name="Picture 2" descr="C:\Users\Ewunia\AppData\Local\Temp\Rar$DIa0.247\IMG_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327"/>
            <a:ext cx="7356308" cy="55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24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pl-PL" dirty="0" smtClean="0"/>
              <a:t>W dniach 04. – 16. 05. uczniowie wyszukiwali w Internecie i przewodnikach turystycznych informacje historyczne i ciekawostki dotyczące miejsc ukrycia cachy. Na ich podstawie sporządzili opisy skrytek.</a:t>
            </a:r>
          </a:p>
          <a:p>
            <a:endParaRPr lang="pl-PL" dirty="0"/>
          </a:p>
          <a:p>
            <a:r>
              <a:rPr lang="pl-PL" dirty="0" smtClean="0"/>
              <a:t>Założone zostało też  szkolne konto na portalu geocaching.com</a:t>
            </a:r>
          </a:p>
          <a:p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851920" y="19116"/>
            <a:ext cx="11015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 smtClean="0">
                <a:solidFill>
                  <a:srgbClr val="008E40"/>
                </a:solidFill>
              </a:rPr>
              <a:t>Maj</a:t>
            </a:r>
            <a:endParaRPr lang="pl-PL" sz="4400" b="1" dirty="0">
              <a:solidFill>
                <a:srgbClr val="008E4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0"/>
            <a:ext cx="9108084" cy="1417638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19.05. w czasie zajęć terenowych  rozmieścili przygotowane cache we wcześniej wybranych miejscach.</a:t>
            </a:r>
            <a:endParaRPr lang="pl-PL" sz="3200" dirty="0"/>
          </a:p>
        </p:txBody>
      </p:sp>
      <p:pic>
        <p:nvPicPr>
          <p:cNvPr id="15362" name="Picture 2" descr="C:\Users\Ewunia\AppData\Local\Temp\Rar$DIa0.020\geo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785926"/>
            <a:ext cx="2743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wunia\AppData\Local\Temp\Rar$DIa0.499\geo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857364"/>
            <a:ext cx="2743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Ewunia\AppData\Local\Temp\Rar$DIa0.773\geo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469143"/>
            <a:ext cx="3031232" cy="538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090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 smtClean="0">
                <a:solidFill>
                  <a:srgbClr val="000066"/>
                </a:solidFill>
              </a:rPr>
              <a:t>Uczestnicy projektu:</a:t>
            </a:r>
          </a:p>
          <a:p>
            <a:pPr>
              <a:buNone/>
            </a:pPr>
            <a:r>
              <a:rPr lang="pl-PL" b="1" i="1" dirty="0" smtClean="0"/>
              <a:t>Uczniowie klasy 2a oraz jeden uczeń klasy 3a Gimnazjum nr 8  w Zamościu:</a:t>
            </a:r>
          </a:p>
          <a:p>
            <a:pPr>
              <a:buNone/>
            </a:pPr>
            <a:endParaRPr lang="pl-PL" b="1" i="1" dirty="0" smtClean="0"/>
          </a:p>
          <a:p>
            <a:pPr marL="0" indent="0">
              <a:buNone/>
            </a:pPr>
            <a:endParaRPr lang="pl-PL" sz="2200" i="1" dirty="0" smtClean="0"/>
          </a:p>
          <a:p>
            <a:pPr marL="0" indent="0">
              <a:buNone/>
            </a:pPr>
            <a:r>
              <a:rPr lang="pl-PL" sz="2200" i="1" dirty="0" smtClean="0"/>
              <a:t>W realizację niektórych zadań projektu włączyli się uczniowie klasy  2E – 3C SPdP</a:t>
            </a:r>
          </a:p>
          <a:p>
            <a:endParaRPr lang="pl-PL" dirty="0"/>
          </a:p>
          <a:p>
            <a:r>
              <a:rPr lang="pl-PL" b="1" i="1" dirty="0" smtClean="0">
                <a:cs typeface="Aparajita" panose="020B0604020202020204" pitchFamily="34" charset="0"/>
              </a:rPr>
              <a:t>Autorzy i koordynatorzy projektu</a:t>
            </a:r>
            <a:r>
              <a:rPr lang="pl-PL" dirty="0" smtClean="0"/>
              <a:t>: Ewa Kułaj, Maciej Moryń.</a:t>
            </a:r>
          </a:p>
          <a:p>
            <a:r>
              <a:rPr lang="pl-PL" b="1" i="1" dirty="0" smtClean="0"/>
              <a:t>Nauczyciele współpracujący</a:t>
            </a:r>
            <a:r>
              <a:rPr lang="pl-PL" dirty="0" smtClean="0"/>
              <a:t>: Katarzyna Wróblewska, </a:t>
            </a:r>
            <a:r>
              <a:rPr lang="pl-PL" dirty="0"/>
              <a:t>A</a:t>
            </a:r>
            <a:r>
              <a:rPr lang="pl-PL" dirty="0" smtClean="0"/>
              <a:t>rtur Wiater, Kamil Leńczuk</a:t>
            </a:r>
          </a:p>
          <a:p>
            <a:pPr>
              <a:buNone/>
            </a:pPr>
            <a:endParaRPr lang="pl-PL" dirty="0" smtClean="0"/>
          </a:p>
          <a:p>
            <a:r>
              <a:rPr lang="pl-PL" sz="3800" b="1" dirty="0" smtClean="0"/>
              <a:t>Termin realizacji: 01. 03. – 24.05. 2016 r</a:t>
            </a:r>
            <a:r>
              <a:rPr lang="pl-PL" dirty="0" smtClean="0"/>
              <a:t>.</a:t>
            </a:r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873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sz="3200" dirty="0" smtClean="0"/>
              <a:t>Ustalili współrzędne skrytek, które wraz z ich oznaczeniami i opisami zostały umieszczone na  portalu internetowym.</a:t>
            </a:r>
            <a:endParaRPr lang="pl-PL" sz="3200" dirty="0"/>
          </a:p>
        </p:txBody>
      </p:sp>
      <p:pic>
        <p:nvPicPr>
          <p:cNvPr id="14338" name="Picture 2" descr="C:\Users\Ewunia\AppData\Local\Temp\Rar$DIa0.300\geo 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556" y="2177186"/>
            <a:ext cx="76808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" y="1628800"/>
            <a:ext cx="2739146" cy="486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350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Autofit/>
          </a:bodyPr>
          <a:lstStyle/>
          <a:p>
            <a:r>
              <a:rPr lang="pl-PL" sz="2800" dirty="0" smtClean="0"/>
              <a:t>W ramach podsumowania projektu, w dniu 24.05.2016r.  zorganizowali dla uczniów klas 1 i 3 gimnazjum grę terenową „ W poszukiwaniu ukrytych skarbów” .</a:t>
            </a:r>
            <a:endParaRPr lang="pl-PL" sz="2800" dirty="0"/>
          </a:p>
        </p:txBody>
      </p:sp>
      <p:pic>
        <p:nvPicPr>
          <p:cNvPr id="16386" name="Picture 2" descr="C:\Users\Ewunia\AppData\Local\Temp\Rar$DIa0.004\20160524_095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" y="2071678"/>
            <a:ext cx="8283623" cy="466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3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 smtClean="0"/>
              <a:t>Gimnazjaliści, podzieleni na dwie grupy, mieli za zadanie odszukanie wszystkich ukrytych cachy, korzystając z nawigacji satelitarnej.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7410" name="Picture 2" descr="C:\Users\Ewunia\AppData\Local\Temp\Rar$DIa0.744\20160524_09512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73" y="3143248"/>
            <a:ext cx="6219422" cy="350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057965" cy="509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351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zdjęcia 1a\Obraz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zdjęcia 1a\Obraz 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171" y="0"/>
            <a:ext cx="3585189" cy="59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114800" y="5938339"/>
            <a:ext cx="4647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Przy szukaniu skrytek przydatne okazały się </a:t>
            </a:r>
          </a:p>
          <a:p>
            <a:r>
              <a:rPr lang="pl-PL" dirty="0" smtClean="0"/>
              <a:t>umiejętności zdobyte na zajęciach wychowania </a:t>
            </a:r>
          </a:p>
          <a:p>
            <a:r>
              <a:rPr lang="pl-PL" dirty="0"/>
              <a:t>f</a:t>
            </a:r>
            <a:r>
              <a:rPr lang="pl-PL" dirty="0" smtClean="0"/>
              <a:t>izycznego.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560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wunia\Desktop\Nowy folder\20160524_094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86446" cy="347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wunia\Desktop\Nowy folder\20160524_103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171818"/>
            <a:ext cx="6143636" cy="368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42844" y="3714752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Wszystkie  cache zostały  poprawnie zlokalizowane ,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719431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 ich odnalezienie potwierdzone wpisami w logbookach.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 descr="C:\Users\Ewunia\Desktop\Nowy folder\20160524_100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67645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5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8913"/>
            <a:ext cx="8686800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l-PL" altLang="pl-PL" b="1" cap="none" dirty="0" smtClean="0">
                <a:solidFill>
                  <a:srgbClr val="008E40"/>
                </a:solidFill>
                <a:effectLst/>
              </a:rPr>
              <a:t>Wnioski:</a:t>
            </a:r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304800" y="1052513"/>
            <a:ext cx="8686800" cy="5616575"/>
          </a:xfrm>
        </p:spPr>
        <p:txBody>
          <a:bodyPr/>
          <a:lstStyle/>
          <a:p>
            <a:r>
              <a:rPr lang="pl-PL" altLang="pl-PL" sz="2400" b="1" dirty="0" smtClean="0">
                <a:solidFill>
                  <a:schemeClr val="tx1"/>
                </a:solidFill>
              </a:rPr>
              <a:t>Wszystkie zaplanowane zadania zostały zrealizowane, założone cele osiągnięte.</a:t>
            </a:r>
          </a:p>
          <a:p>
            <a:r>
              <a:rPr lang="pl-PL" altLang="pl-PL" sz="2400" b="1" dirty="0" smtClean="0">
                <a:solidFill>
                  <a:schemeClr val="tx1"/>
                </a:solidFill>
              </a:rPr>
              <a:t>Temat projektu okazał się trafny, wzbudził zainteresowanie zarówno uczniów realizujących projekt, jak i uczniów z innych klas. </a:t>
            </a:r>
          </a:p>
          <a:p>
            <a:r>
              <a:rPr lang="pl-PL" altLang="pl-PL" sz="2400" b="1" dirty="0" smtClean="0">
                <a:solidFill>
                  <a:schemeClr val="tx1"/>
                </a:solidFill>
              </a:rPr>
              <a:t>Podkreślić należy duże zaangażowanie gimnazjalistów w realizację zadań, ich samodzielność i operatywność,</a:t>
            </a:r>
          </a:p>
          <a:p>
            <a:r>
              <a:rPr lang="pl-PL" altLang="pl-PL" sz="2400" b="1" dirty="0" smtClean="0">
                <a:solidFill>
                  <a:schemeClr val="tx1"/>
                </a:solidFill>
              </a:rPr>
              <a:t>Trafnym </a:t>
            </a:r>
            <a:r>
              <a:rPr lang="pl-PL" altLang="pl-PL" sz="2400" b="1" dirty="0" smtClean="0"/>
              <a:t> posunięciem okazało się  włączenie w realizację niektórych zadań uczniów z SPdP. Wspólne działania integrowały młodzież z różnych szkół, stwarzały okazję do uczenia się od siebie nawzajem.  </a:t>
            </a:r>
            <a:endParaRPr lang="pl-PL" altLang="pl-PL" sz="2400" b="1" dirty="0" smtClean="0">
              <a:solidFill>
                <a:schemeClr val="tx1"/>
              </a:solidFill>
            </a:endParaRPr>
          </a:p>
          <a:p>
            <a:pPr>
              <a:buFont typeface="Wingdings 2" pitchFamily="18" charset="2"/>
              <a:buNone/>
            </a:pPr>
            <a:endParaRPr lang="pl-PL" altLang="pl-PL" sz="2000" b="1" dirty="0" smtClean="0">
              <a:solidFill>
                <a:schemeClr val="tx1"/>
              </a:solidFill>
            </a:endParaRPr>
          </a:p>
          <a:p>
            <a:endParaRPr lang="pl-PL" altLang="pl-PL" sz="2000" b="1" dirty="0" smtClean="0">
              <a:solidFill>
                <a:schemeClr val="tx1"/>
              </a:solidFill>
            </a:endParaRPr>
          </a:p>
          <a:p>
            <a:endParaRPr lang="pl-PL" altLang="pl-PL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32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l-PL" altLang="pl-PL" b="1" cap="none" dirty="0" smtClean="0">
                <a:solidFill>
                  <a:srgbClr val="008E40"/>
                </a:solidFill>
                <a:effectLst/>
              </a:rPr>
              <a:t>EFEKTY:</a:t>
            </a:r>
          </a:p>
        </p:txBody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xfrm>
            <a:off x="304800" y="1052513"/>
            <a:ext cx="8686800" cy="5616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altLang="pl-PL" sz="2800" dirty="0" smtClean="0"/>
              <a:t>Uczniowie poszerzyli wiedzę na temat historii swojego miasta oraz geocachingu, jako formy aktywnej turystyki, </a:t>
            </a:r>
          </a:p>
          <a:p>
            <a:pPr>
              <a:lnSpc>
                <a:spcPct val="80000"/>
              </a:lnSpc>
            </a:pPr>
            <a:r>
              <a:rPr lang="pl-PL" altLang="pl-PL" sz="2800" dirty="0" smtClean="0"/>
              <a:t>Poznali alternatywne sposoby spędzania czasu wolnego.</a:t>
            </a:r>
          </a:p>
          <a:p>
            <a:pPr>
              <a:lnSpc>
                <a:spcPct val="80000"/>
              </a:lnSpc>
            </a:pPr>
            <a:r>
              <a:rPr lang="pl-PL" altLang="pl-PL" sz="2800" dirty="0" smtClean="0"/>
              <a:t>Wykazali  aktywność w podejmowaniu działań na rzecz środowiska lokalnego, co </a:t>
            </a:r>
            <a:r>
              <a:rPr lang="pl-PL" sz="2800" dirty="0" smtClean="0"/>
              <a:t> przyczyniło się do rozwoju kompetencji społecznych, poczucia  tożsamości współodpowiedzialności za  miasto.</a:t>
            </a:r>
            <a:endParaRPr lang="pl-PL" altLang="pl-PL" sz="2800" dirty="0" smtClean="0"/>
          </a:p>
          <a:p>
            <a:pPr>
              <a:lnSpc>
                <a:spcPct val="80000"/>
              </a:lnSpc>
            </a:pPr>
            <a:r>
              <a:rPr lang="pl-PL" altLang="pl-PL" sz="2800" dirty="0" smtClean="0"/>
              <a:t>Doskonalili kompetencje kluczowe: współpracy w grupie, korzystania z różnych źródeł informacji, korzystania z nowoczesnych usług dostępnych w Internecie, w tym z technologii satelitarnej.</a:t>
            </a:r>
          </a:p>
          <a:p>
            <a:pPr>
              <a:lnSpc>
                <a:spcPct val="80000"/>
              </a:lnSpc>
            </a:pPr>
            <a:r>
              <a:rPr lang="pl-PL" altLang="pl-PL" sz="2800" dirty="0" smtClean="0"/>
              <a:t>Realizacja zadań wpłynęła na większą integrację   zespołu oraz klas gimnazjalnych.</a:t>
            </a:r>
          </a:p>
        </p:txBody>
      </p:sp>
    </p:spTree>
    <p:extLst>
      <p:ext uri="{BB962C8B-B14F-4D97-AF65-F5344CB8AC3E}">
        <p14:creationId xmlns:p14="http://schemas.microsoft.com/office/powerpoint/2010/main" val="22740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pl-PL" b="1" dirty="0" smtClean="0">
                <a:solidFill>
                  <a:srgbClr val="000066"/>
                </a:solidFill>
              </a:rPr>
              <a:t>Cele ogólne:</a:t>
            </a:r>
            <a:endParaRPr lang="pl-PL" b="1" dirty="0">
              <a:solidFill>
                <a:srgbClr val="0000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pl-PL" dirty="0" smtClean="0"/>
              <a:t>Aktywizowanie młodzieży  do podejmowania działań na rzecz  środowiska i społeczności lokalnych.</a:t>
            </a:r>
          </a:p>
          <a:p>
            <a:r>
              <a:rPr lang="pl-PL" dirty="0" smtClean="0"/>
              <a:t>Upowszechnianie </a:t>
            </a:r>
            <a:r>
              <a:rPr lang="pl-PL" dirty="0"/>
              <a:t>wiedzy na temat historii </a:t>
            </a:r>
            <a:r>
              <a:rPr lang="pl-PL" dirty="0" smtClean="0"/>
              <a:t>regionu, ochrony jego dziedzictwa kulturowego. </a:t>
            </a:r>
            <a:endParaRPr lang="pl-PL" dirty="0"/>
          </a:p>
          <a:p>
            <a:pPr lvl="0"/>
            <a:r>
              <a:rPr lang="pl-PL" dirty="0" smtClean="0"/>
              <a:t>Rozwijanie zainteresowania  geocachingiem jako formą aktywnej  turystyki, popularyzowanie alternatywnych form spędzania czasu wolnego.</a:t>
            </a:r>
          </a:p>
          <a:p>
            <a:pPr lvl="0"/>
            <a:r>
              <a:rPr lang="pl-PL" dirty="0" smtClean="0"/>
              <a:t>Nabycie </a:t>
            </a:r>
            <a:r>
              <a:rPr lang="pl-PL" dirty="0"/>
              <a:t>umiejętności orientowania i poruszania się w terenie, współpracy w zespole i radzenia sobie w nowych sytuacjach.</a:t>
            </a:r>
          </a:p>
          <a:p>
            <a:pPr lvl="0"/>
            <a:r>
              <a:rPr lang="pl-PL" dirty="0"/>
              <a:t>Popularyzowanie wiedzy z zakresu technologii satelitarnej. Promowanie nowoczesnych usług dostępnych w Internecie oraz wzbogacanie ich zasobów</a:t>
            </a:r>
            <a:r>
              <a:rPr lang="pl-PL" dirty="0" smtClean="0"/>
              <a:t>.</a:t>
            </a:r>
          </a:p>
          <a:p>
            <a:pPr lvl="0"/>
            <a:r>
              <a:rPr lang="pl-PL" altLang="pl-PL" dirty="0" smtClean="0"/>
              <a:t>Rozwijanie umiejętności wyszukiwania, selekcjonowania i krytycznej analizy informacji.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627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0066"/>
                </a:solidFill>
              </a:rPr>
              <a:t>Realizacja zadań projektu</a:t>
            </a:r>
            <a:endParaRPr lang="pl-PL" b="1" dirty="0">
              <a:solidFill>
                <a:srgbClr val="0000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4800" b="1" dirty="0" smtClean="0">
                <a:solidFill>
                  <a:srgbClr val="008E40"/>
                </a:solidFill>
              </a:rPr>
              <a:t>Marzec: </a:t>
            </a:r>
            <a:endParaRPr lang="pl-PL" sz="4800" b="1" dirty="0">
              <a:solidFill>
                <a:srgbClr val="008E40"/>
              </a:solidFill>
            </a:endParaRPr>
          </a:p>
          <a:p>
            <a:pPr marL="0" indent="0">
              <a:buNone/>
            </a:pPr>
            <a:r>
              <a:rPr lang="pl-PL" dirty="0" smtClean="0"/>
              <a:t>01.03. odbyło się spotkanie nauczycieli koordynujących realizację zadań projektu z uczniami realizującymi projekt. </a:t>
            </a:r>
          </a:p>
          <a:p>
            <a:pPr marL="0" indent="0">
              <a:buNone/>
            </a:pPr>
            <a:r>
              <a:rPr lang="pl-PL" dirty="0" smtClean="0"/>
              <a:t>Gimnazjaliści zostali zapoznani z </a:t>
            </a:r>
            <a:r>
              <a:rPr lang="pl-PL" dirty="0"/>
              <a:t>celami </a:t>
            </a:r>
            <a:r>
              <a:rPr lang="pl-PL" dirty="0" smtClean="0"/>
              <a:t>projektu,</a:t>
            </a:r>
            <a:r>
              <a:rPr lang="pl-PL" dirty="0" smtClean="0"/>
              <a:t> </a:t>
            </a:r>
            <a:r>
              <a:rPr lang="pl-PL" dirty="0" smtClean="0"/>
              <a:t>zadaniami </a:t>
            </a:r>
            <a:r>
              <a:rPr lang="pl-PL" dirty="0" smtClean="0"/>
              <a:t>i harmonogramem </a:t>
            </a:r>
            <a:r>
              <a:rPr lang="pl-PL" dirty="0" smtClean="0"/>
              <a:t>ich realizacji oraz kryteriami oceniania. Dobrali się w pary, w których mieli opracowywać przydzielone zagadnienia, pogłębiające ich wiedzę na temat geocachingu.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835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lnSpcReduction="10000"/>
          </a:bodyPr>
          <a:lstStyle/>
          <a:p>
            <a:r>
              <a:rPr lang="pl-PL" b="1" dirty="0">
                <a:solidFill>
                  <a:srgbClr val="000066"/>
                </a:solidFill>
              </a:rPr>
              <a:t>W dniach 02 – 15. </a:t>
            </a:r>
            <a:r>
              <a:rPr lang="pl-PL" b="1" dirty="0" smtClean="0">
                <a:solidFill>
                  <a:srgbClr val="000066"/>
                </a:solidFill>
              </a:rPr>
              <a:t>03., </a:t>
            </a:r>
            <a:r>
              <a:rPr lang="pl-PL" dirty="0" smtClean="0"/>
              <a:t>uczniowie w parach wyszukiwali w Internecie zdjęcia i  informacje na temat: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 historii geocachingu,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typów skrytek ich rozmiarów, zawartości i budowy,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zakładania i maskowania cachy,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kodeksu geocachera.</a:t>
            </a:r>
          </a:p>
          <a:p>
            <a:pPr marL="0" indent="0">
              <a:buNone/>
            </a:pPr>
            <a:r>
              <a:rPr lang="pl-PL" dirty="0" smtClean="0"/>
              <a:t>Pod kierunkiem nauczycieli koordynatorów dokonywali selekcji i porządkowania zgromadzonych materiałów  oraz przygotowywali prezentacje mm.</a:t>
            </a:r>
          </a:p>
        </p:txBody>
      </p:sp>
    </p:spTree>
    <p:extLst>
      <p:ext uri="{BB962C8B-B14F-4D97-AF65-F5344CB8AC3E}">
        <p14:creationId xmlns:p14="http://schemas.microsoft.com/office/powerpoint/2010/main" val="398074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wunia\Desktop\geo prezentacja\IMG_0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30956"/>
            <a:ext cx="6948264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772816"/>
          </a:xfrm>
        </p:spPr>
        <p:txBody>
          <a:bodyPr>
            <a:normAutofit fontScale="90000"/>
          </a:bodyPr>
          <a:lstStyle/>
          <a:p>
            <a:pPr algn="l"/>
            <a:r>
              <a:rPr lang="pl-PL" sz="2800" b="1" dirty="0" smtClean="0">
                <a:solidFill>
                  <a:srgbClr val="000066"/>
                </a:solidFill>
              </a:rPr>
              <a:t>18.03. </a:t>
            </a:r>
            <a:r>
              <a:rPr lang="pl-PL" sz="2800" dirty="0" smtClean="0"/>
              <a:t>zorganizowali spotkanie  młodzieży klas gimnazjalnych, na którym zaprezentowali  kolegom opracowane zagadnienia.  Zapoznali ich też z zasadami działania nawigacji satelitarnej GPS.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80330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429" y="116632"/>
            <a:ext cx="476726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Ewunia\Desktop\geo prezentacja\IMG_0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9" y="2492896"/>
            <a:ext cx="582013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787850" y="4293096"/>
            <a:ext cx="39804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Wielu gimnazjalistów</a:t>
            </a:r>
          </a:p>
          <a:p>
            <a:r>
              <a:rPr lang="pl-PL" dirty="0" smtClean="0"/>
              <a:t> o geocachingu i jego zasadach </a:t>
            </a:r>
          </a:p>
          <a:p>
            <a:r>
              <a:rPr lang="pl-PL" dirty="0" smtClean="0"/>
              <a:t>usłyszało po raz pierwszy, stąd przygotowane prezentacje </a:t>
            </a:r>
          </a:p>
          <a:p>
            <a:r>
              <a:rPr lang="pl-PL" dirty="0" smtClean="0"/>
              <a:t>wzbudziły ich zainteresowanie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2683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lnSpcReduction="10000"/>
          </a:bodyPr>
          <a:lstStyle/>
          <a:p>
            <a:r>
              <a:rPr lang="pl-PL" b="1" dirty="0">
                <a:solidFill>
                  <a:srgbClr val="000066"/>
                </a:solidFill>
              </a:rPr>
              <a:t>W dniach 16 – 31. 03</a:t>
            </a:r>
            <a:r>
              <a:rPr lang="pl-PL" b="1" dirty="0" smtClean="0">
                <a:solidFill>
                  <a:srgbClr val="000066"/>
                </a:solidFill>
              </a:rPr>
              <a:t>., </a:t>
            </a:r>
            <a:r>
              <a:rPr lang="pl-PL" dirty="0" smtClean="0"/>
              <a:t>pod kierunkiem nauczyciela informatyki, poznawali portal geocaching.com.</a:t>
            </a:r>
          </a:p>
          <a:p>
            <a:r>
              <a:rPr lang="pl-PL" dirty="0" smtClean="0"/>
              <a:t>Analizowali zapisy regulaminu serwisu </a:t>
            </a:r>
            <a:r>
              <a:rPr lang="pl-PL" dirty="0"/>
              <a:t>Geocaching Polska.</a:t>
            </a:r>
          </a:p>
          <a:p>
            <a:r>
              <a:rPr lang="pl-PL" dirty="0" smtClean="0"/>
              <a:t>Poznawali zasady </a:t>
            </a:r>
            <a:r>
              <a:rPr lang="pl-PL" dirty="0"/>
              <a:t>zakładania konta i profilu, </a:t>
            </a:r>
            <a:r>
              <a:rPr lang="pl-PL" dirty="0" smtClean="0"/>
              <a:t>oznaczania i rejestracji skrytek.</a:t>
            </a:r>
          </a:p>
          <a:p>
            <a:r>
              <a:rPr lang="pl-PL" dirty="0"/>
              <a:t>Założyli indywidualne konta użytkowników </a:t>
            </a:r>
            <a:r>
              <a:rPr lang="pl-PL" dirty="0" smtClean="0"/>
              <a:t>portalu.</a:t>
            </a:r>
            <a:endParaRPr lang="pl-PL" dirty="0"/>
          </a:p>
          <a:p>
            <a:r>
              <a:rPr lang="pl-PL" dirty="0" smtClean="0"/>
              <a:t> Wyszukiwali istniejące skrytki </a:t>
            </a:r>
            <a:r>
              <a:rPr lang="pl-PL" dirty="0"/>
              <a:t>z menu, konta użytkownika, na mapie</a:t>
            </a:r>
            <a:r>
              <a:rPr lang="pl-PL" dirty="0" smtClean="0"/>
              <a:t>,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403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8E40"/>
                </a:solidFill>
              </a:rPr>
              <a:t>Kwiecień</a:t>
            </a:r>
            <a:endParaRPr lang="pl-PL" b="1" dirty="0">
              <a:solidFill>
                <a:srgbClr val="008E4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217443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Pod kierunkiem nauczyciela zajęć technicznych przygotowali pięć cachy.</a:t>
            </a:r>
          </a:p>
          <a:p>
            <a:pPr marL="0" indent="0">
              <a:buNone/>
            </a:pPr>
            <a:endParaRPr lang="pl-PL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6257296" cy="392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2" y="5877271"/>
            <a:ext cx="1093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Zgromadzili odpowiednie pojemniki i pomalowali je</a:t>
            </a:r>
          </a:p>
          <a:p>
            <a:r>
              <a:rPr lang="pl-PL" sz="2800" dirty="0" smtClean="0"/>
              <a:t> farbą maskującą.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2546822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</TotalTime>
  <Words>774</Words>
  <Application>Microsoft Office PowerPoint</Application>
  <PresentationFormat>Pokaz na ekranie (4:3)</PresentationFormat>
  <Paragraphs>78</Paragraphs>
  <Slides>27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Sprawozdanie z realizacji projektu edukacyjnego  „Zamość pełen skarbów”</vt:lpstr>
      <vt:lpstr>Prezentacja programu PowerPoint</vt:lpstr>
      <vt:lpstr>Cele ogólne:</vt:lpstr>
      <vt:lpstr>Realizacja zadań projektu</vt:lpstr>
      <vt:lpstr>Prezentacja programu PowerPoint</vt:lpstr>
      <vt:lpstr>18.03. zorganizowali spotkanie  młodzieży klas gimnazjalnych, na którym zaprezentowali  kolegom opracowane zagadnienia.  Zapoznali ich też z zasadami działania nawigacji satelitarnej GPS.</vt:lpstr>
      <vt:lpstr>Prezentacja programu PowerPoint</vt:lpstr>
      <vt:lpstr>Prezentacja programu PowerPoint</vt:lpstr>
      <vt:lpstr>Kwiecień</vt:lpstr>
      <vt:lpstr>Prezentacja programu PowerPoint</vt:lpstr>
      <vt:lpstr>Prezentacja programu PowerPoint</vt:lpstr>
      <vt:lpstr>Prezentacja programu PowerPoint</vt:lpstr>
      <vt:lpstr>Prezentacja programu PowerPoint</vt:lpstr>
      <vt:lpstr>Wędrówkę po Starym Mieście wykorzystali do odszukania  istniejącej już skrytki, ukrytej      na  terenie parku.</vt:lpstr>
      <vt:lpstr>26.04.  zgodnie z regulaminem geocachingu,  uzyskali zgodę  gospodarza terenu, Prezydenta  Zamościa, na rozmieszczenie skrytek na terenie miasta..</vt:lpstr>
      <vt:lpstr>Prezentacja programu PowerPoint</vt:lpstr>
      <vt:lpstr>Prezentacja programu PowerPoint</vt:lpstr>
      <vt:lpstr>Prezentacja programu PowerPoint</vt:lpstr>
      <vt:lpstr> 19.05. w czasie zajęć terenowych  rozmieścili przygotowane cache we wcześniej wybranych miejscach.</vt:lpstr>
      <vt:lpstr>Ustalili współrzędne skrytek, które wraz z ich oznaczeniami i opisami zostały umieszczone na  portalu internetowym.</vt:lpstr>
      <vt:lpstr>W ramach podsumowania projektu, w dniu 24.05.2016r.  zorganizowali dla uczniów klas 1 i 3 gimnazjum grę terenową „ W poszukiwaniu ukrytych skarbów” .</vt:lpstr>
      <vt:lpstr> Gimnazjaliści, podzieleni na dwie grupy, mieli za zadanie odszukanie wszystkich ukrytych cachy, korzystając z nawigacji satelitarnej. </vt:lpstr>
      <vt:lpstr>Prezentacja programu PowerPoint</vt:lpstr>
      <vt:lpstr>Prezentacja programu PowerPoint</vt:lpstr>
      <vt:lpstr>a ich odnalezienie potwierdzone wpisami w logbookach.</vt:lpstr>
      <vt:lpstr>Wnioski:</vt:lpstr>
      <vt:lpstr>EFEKTY: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realizacji projektu edukacyjnego  „Zamość pełen skarbów”</dc:title>
  <dc:creator>Ewunia</dc:creator>
  <cp:lastModifiedBy>Ewunia</cp:lastModifiedBy>
  <cp:revision>62</cp:revision>
  <dcterms:created xsi:type="dcterms:W3CDTF">2016-05-30T20:54:20Z</dcterms:created>
  <dcterms:modified xsi:type="dcterms:W3CDTF">2016-06-16T20:18:08Z</dcterms:modified>
</cp:coreProperties>
</file>